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24"/>
  </p:notesMasterIdLst>
  <p:handoutMasterIdLst>
    <p:handoutMasterId r:id="rId25"/>
  </p:handoutMasterIdLst>
  <p:sldIdLst>
    <p:sldId id="1719" r:id="rId4"/>
    <p:sldId id="3128" r:id="rId5"/>
    <p:sldId id="3228" r:id="rId6"/>
    <p:sldId id="3225" r:id="rId7"/>
    <p:sldId id="3232" r:id="rId8"/>
    <p:sldId id="3243" r:id="rId9"/>
    <p:sldId id="3244" r:id="rId10"/>
    <p:sldId id="3233" r:id="rId11"/>
    <p:sldId id="3226" r:id="rId12"/>
    <p:sldId id="3227" r:id="rId13"/>
    <p:sldId id="3234" r:id="rId14"/>
    <p:sldId id="1896" r:id="rId15"/>
    <p:sldId id="3136" r:id="rId16"/>
    <p:sldId id="3142" r:id="rId17"/>
    <p:sldId id="3137" r:id="rId18"/>
    <p:sldId id="3229" r:id="rId19"/>
    <p:sldId id="3230" r:id="rId20"/>
    <p:sldId id="3231" r:id="rId21"/>
    <p:sldId id="689" r:id="rId22"/>
    <p:sldId id="1884"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3228"/>
            <p14:sldId id="3225"/>
            <p14:sldId id="3232"/>
            <p14:sldId id="3243"/>
            <p14:sldId id="3244"/>
            <p14:sldId id="3233"/>
            <p14:sldId id="3226"/>
            <p14:sldId id="3227"/>
            <p14:sldId id="3234"/>
          </p14:sldIdLst>
        </p14:section>
        <p14:section name="Lab Content" id="{DED81072-52AB-4250-8920-201B3C5D2D2E}">
          <p14:sldIdLst>
            <p14:sldId id="1896"/>
            <p14:sldId id="3136"/>
            <p14:sldId id="3142"/>
            <p14:sldId id="3137"/>
            <p14:sldId id="3229"/>
            <p14:sldId id="3230"/>
            <p14:sldId id="3231"/>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45" autoAdjust="0"/>
    <p:restoredTop sz="85980" autoAdjust="0"/>
  </p:normalViewPr>
  <p:slideViewPr>
    <p:cSldViewPr snapToGrid="0">
      <p:cViewPr varScale="1">
        <p:scale>
          <a:sx n="78" d="100"/>
          <a:sy n="78" d="100"/>
        </p:scale>
        <p:origin x="456" y="65"/>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11/9/2020 8:51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11/8/2020 11:24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82" b="0" i="0" u="none" strike="noStrike" kern="1200" baseline="0" dirty="0">
                <a:solidFill>
                  <a:schemeClr val="tx1"/>
                </a:solidFill>
                <a:latin typeface="Segoe UI Light" pitchFamily="34" charset="0"/>
                <a:ea typeface="+mn-ea"/>
                <a:cs typeface="+mn-cs"/>
              </a:rPr>
              <a:t>With </a:t>
            </a:r>
            <a:r>
              <a:rPr lang="en-US" sz="882" b="0" i="0" u="sng" strike="noStrike" kern="1200" baseline="0" dirty="0">
                <a:solidFill>
                  <a:schemeClr val="tx1"/>
                </a:solidFill>
                <a:latin typeface="Segoe UI Light" pitchFamily="34" charset="0"/>
                <a:ea typeface="+mn-ea"/>
                <a:cs typeface="+mn-cs"/>
              </a:rPr>
              <a:t>imperative automation</a:t>
            </a:r>
            <a:r>
              <a:rPr lang="en-US" sz="882" b="0" i="0" u="none" strike="noStrike" kern="1200" baseline="0" dirty="0">
                <a:solidFill>
                  <a:schemeClr val="tx1"/>
                </a:solidFill>
                <a:latin typeface="Segoe UI Light" pitchFamily="34" charset="0"/>
                <a:ea typeface="+mn-ea"/>
                <a:cs typeface="+mn-cs"/>
              </a:rPr>
              <a:t>, we're specifying </a:t>
            </a:r>
            <a:r>
              <a:rPr lang="en-US" sz="882" b="0" i="1" u="none" strike="noStrike" kern="1200" baseline="0" dirty="0">
                <a:solidFill>
                  <a:schemeClr val="tx1"/>
                </a:solidFill>
                <a:latin typeface="Segoe UI Light" pitchFamily="34" charset="0"/>
                <a:ea typeface="+mn-ea"/>
                <a:cs typeface="+mn-cs"/>
              </a:rPr>
              <a:t>how </a:t>
            </a:r>
            <a:r>
              <a:rPr lang="en-US" sz="882" b="0" i="0" u="none" strike="noStrike" kern="1200" baseline="0" dirty="0">
                <a:solidFill>
                  <a:schemeClr val="tx1"/>
                </a:solidFill>
                <a:latin typeface="Segoe UI Light" pitchFamily="34" charset="0"/>
                <a:ea typeface="+mn-ea"/>
                <a:cs typeface="+mn-cs"/>
              </a:rPr>
              <a:t>things are to be done. This is typically done programmatically through a scripting language or SDK. For Azure resources, we could use the </a:t>
            </a:r>
            <a:r>
              <a:rPr lang="en-US" sz="882" b="0" i="0" u="sng" strike="noStrike" kern="1200" baseline="0" dirty="0">
                <a:solidFill>
                  <a:schemeClr val="tx1"/>
                </a:solidFill>
                <a:latin typeface="Segoe UI Light" pitchFamily="34" charset="0"/>
                <a:ea typeface="+mn-ea"/>
                <a:cs typeface="+mn-cs"/>
              </a:rPr>
              <a:t>Azure CLI or Azure PowerShell </a:t>
            </a:r>
            <a:endParaRPr lang="en-US" sz="700" b="0"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76547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74347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8672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67577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21450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4701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dirty="0">
                <a:solidFill>
                  <a:schemeClr val="tx1"/>
                </a:solidFill>
                <a:latin typeface="Segoe UI Light" pitchFamily="34" charset="0"/>
                <a:ea typeface="+mn-ea"/>
                <a:cs typeface="+mn-cs"/>
              </a:rPr>
              <a:t>Organize to optimize </a:t>
            </a:r>
          </a:p>
          <a:p>
            <a:r>
              <a:rPr lang="en-US" sz="882" b="0" i="0" u="none" strike="noStrike" kern="1200" baseline="0" dirty="0">
                <a:solidFill>
                  <a:schemeClr val="tx1"/>
                </a:solidFill>
                <a:latin typeface="Segoe UI Light" pitchFamily="34" charset="0"/>
                <a:ea typeface="+mn-ea"/>
                <a:cs typeface="+mn-cs"/>
              </a:rPr>
              <a:t>From a billing perspective, resources can be easily grouped by: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Assigning resources to different subscriptions.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Assigning resources to different resource groups.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Applying tags to resources. </a:t>
            </a:r>
          </a:p>
          <a:p>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Using </a:t>
            </a:r>
            <a:r>
              <a:rPr lang="en-US" sz="882" b="0" i="0" u="sng" strike="noStrike" kern="1200" baseline="0" dirty="0">
                <a:solidFill>
                  <a:schemeClr val="tx1"/>
                </a:solidFill>
                <a:latin typeface="Segoe UI Light" pitchFamily="34" charset="0"/>
                <a:ea typeface="+mn-ea"/>
                <a:cs typeface="+mn-cs"/>
              </a:rPr>
              <a:t>subscriptions and resource groups to organize resources </a:t>
            </a:r>
            <a:r>
              <a:rPr lang="en-US" sz="882" b="0" i="0" u="none" strike="noStrike" kern="1200" baseline="0" dirty="0">
                <a:solidFill>
                  <a:schemeClr val="tx1"/>
                </a:solidFill>
                <a:latin typeface="Segoe UI Light" pitchFamily="34" charset="0"/>
                <a:ea typeface="+mn-ea"/>
                <a:cs typeface="+mn-cs"/>
              </a:rPr>
              <a:t>is an easy way to logically group resources and can be leveraged when going through billing data. Tags come into play when resource relationships span the boundaries of subscriptions and resource groups </a:t>
            </a:r>
          </a:p>
          <a:p>
            <a:endParaRPr lang="en-US" sz="882" b="0" i="0" u="none" strike="noStrike" kern="1200" baseline="0" dirty="0">
              <a:solidFill>
                <a:schemeClr val="tx1"/>
              </a:solidFill>
              <a:latin typeface="Segoe UI Light" pitchFamily="34" charset="0"/>
              <a:ea typeface="+mn-ea"/>
              <a:cs typeface="+mn-cs"/>
            </a:endParaRPr>
          </a:p>
          <a:p>
            <a:r>
              <a:rPr lang="en-US" sz="882" b="1" i="0" u="none" strike="noStrike" kern="1200" baseline="0" dirty="0">
                <a:solidFill>
                  <a:schemeClr val="tx1"/>
                </a:solidFill>
                <a:latin typeface="Segoe UI Light" pitchFamily="34" charset="0"/>
                <a:ea typeface="+mn-ea"/>
                <a:cs typeface="+mn-cs"/>
              </a:rPr>
              <a:t>Compute </a:t>
            </a:r>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There are different options available to achieve cost savings for virtual machines.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Choose a smaller virtual machine instance size.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Reduce the number of hours a virtual machine runs.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Use discounts for the compute costs (Azure Hybrid Benefit – SQL &amp; VM )  / Reserved Instances</a:t>
            </a:r>
          </a:p>
          <a:p>
            <a:endParaRPr lang="en-US" sz="900" b="0" i="0" dirty="0"/>
          </a:p>
          <a:p>
            <a:r>
              <a:rPr lang="en-US" sz="882" b="1" i="0" u="none" strike="noStrike" kern="1200" baseline="0" dirty="0">
                <a:solidFill>
                  <a:schemeClr val="tx1"/>
                </a:solidFill>
                <a:latin typeface="Segoe UI Light" pitchFamily="34" charset="0"/>
                <a:ea typeface="+mn-ea"/>
                <a:cs typeface="+mn-cs"/>
              </a:rPr>
              <a:t>Implement shutdown schedules for virtual machines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use Azure Automation to run your VMs only during those times that your workloads require.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can use the auto-shutdown feature on a virtual machine to schedule a one-off automated shutdown.</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Finally, you can stop a VM manually in the Azure portal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Optimizing Blob storage costs </a:t>
            </a:r>
          </a:p>
          <a:p>
            <a:pPr marL="171450" indent="-171450">
              <a:buFont typeface="Arial" panose="020B0604020202020204" pitchFamily="34" charset="0"/>
              <a:buChar char="•"/>
            </a:pPr>
            <a:r>
              <a:rPr lang="en-US" sz="882" b="1" i="0" u="none" strike="noStrike" kern="1200" baseline="0" dirty="0">
                <a:solidFill>
                  <a:schemeClr val="tx1"/>
                </a:solidFill>
                <a:latin typeface="Segoe UI Light" pitchFamily="34" charset="0"/>
                <a:ea typeface="+mn-ea"/>
                <a:cs typeface="+mn-cs"/>
              </a:rPr>
              <a:t>Hot access tier </a:t>
            </a:r>
            <a:r>
              <a:rPr lang="en-US" sz="882" b="0" i="0" u="none" strike="noStrike" kern="1200" baseline="0" dirty="0">
                <a:solidFill>
                  <a:schemeClr val="tx1"/>
                </a:solidFill>
                <a:latin typeface="Segoe UI Light" pitchFamily="34" charset="0"/>
                <a:ea typeface="+mn-ea"/>
                <a:cs typeface="+mn-cs"/>
              </a:rPr>
              <a:t>- Highest storage costs but the lowest access costs. </a:t>
            </a:r>
          </a:p>
          <a:p>
            <a:pPr marL="171450" indent="-171450">
              <a:buFont typeface="Arial" panose="020B0604020202020204" pitchFamily="34" charset="0"/>
              <a:buChar char="•"/>
            </a:pPr>
            <a:r>
              <a:rPr lang="en-US" sz="882" b="1" i="0" u="none" strike="noStrike" kern="1200" baseline="0" dirty="0">
                <a:solidFill>
                  <a:schemeClr val="tx1"/>
                </a:solidFill>
                <a:latin typeface="Segoe UI Light" pitchFamily="34" charset="0"/>
                <a:ea typeface="+mn-ea"/>
                <a:cs typeface="+mn-cs"/>
              </a:rPr>
              <a:t>Cool access tier </a:t>
            </a:r>
            <a:r>
              <a:rPr lang="en-US" sz="882" b="0" i="0" u="none" strike="noStrike" kern="1200" baseline="0" dirty="0">
                <a:solidFill>
                  <a:schemeClr val="tx1"/>
                </a:solidFill>
                <a:latin typeface="Segoe UI Light" pitchFamily="34" charset="0"/>
                <a:ea typeface="+mn-ea"/>
                <a:cs typeface="+mn-cs"/>
              </a:rPr>
              <a:t>- Lower storage costs and higher access costs compared to hot storage. This tier is intended for data that will stay in the cool tier for at least 30 days.</a:t>
            </a:r>
          </a:p>
          <a:p>
            <a:pPr marL="171450" indent="-171450">
              <a:buFont typeface="Arial" panose="020B0604020202020204" pitchFamily="34" charset="0"/>
              <a:buChar char="•"/>
            </a:pPr>
            <a:r>
              <a:rPr lang="en-US" sz="882" b="1" i="0" u="none" strike="noStrike" kern="1200" baseline="0" dirty="0">
                <a:solidFill>
                  <a:schemeClr val="tx1"/>
                </a:solidFill>
                <a:latin typeface="Segoe UI Light" pitchFamily="34" charset="0"/>
                <a:ea typeface="+mn-ea"/>
                <a:cs typeface="+mn-cs"/>
              </a:rPr>
              <a:t>Archive access tier </a:t>
            </a:r>
            <a:r>
              <a:rPr lang="en-US" sz="882" b="0" i="0" u="none" strike="noStrike" kern="1200" baseline="0" dirty="0">
                <a:solidFill>
                  <a:schemeClr val="tx1"/>
                </a:solidFill>
                <a:latin typeface="Segoe UI Light" pitchFamily="34" charset="0"/>
                <a:ea typeface="+mn-ea"/>
                <a:cs typeface="+mn-cs"/>
              </a:rPr>
              <a:t>- Lowest storage cost and highest data retrieval costs compared to hot and cool storage. This tier is intended for data that can tolerate several hours of retrieval latency and will stay in the archive tier for at least 180 days. </a:t>
            </a:r>
          </a:p>
          <a:p>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endParaRPr lang="en-US" sz="900"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152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1482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3770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5237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0878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48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utomation/"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s://azure.microsoft.com/en-us/blog/azure-automation-runbook-managemen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gb/pricing/calculator"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hyperlink" Target="https://youtu.be/yecw2rUlyw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resources/videos/azure-sql-database-dynamically-scale-up-or-scale-dow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azure-sql/database/elastic-scale-introduction"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588263" y="2436220"/>
            <a:ext cx="4167887" cy="2215991"/>
          </a:xfrm>
        </p:spPr>
        <p:txBody>
          <a:bodyPr/>
          <a:lstStyle/>
          <a:p>
            <a:r>
              <a:rPr lang="en-US"/>
              <a:t>DP-201T06: </a:t>
            </a:r>
            <a:br>
              <a:rPr lang="en-US" dirty="0"/>
            </a:br>
            <a:r>
              <a:rPr lang="en-GB" b="1" dirty="0"/>
              <a:t>Designing for </a:t>
            </a:r>
            <a:br>
              <a:rPr lang="en-GB" b="1" dirty="0"/>
            </a:br>
            <a:r>
              <a:rPr lang="en-GB" b="1" dirty="0"/>
              <a:t>Efficiency and Operations</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At the other end of the pipeline of your cloud infrastructure are the development machines used by developers to write the applications and services that are the core of your business. You can use Azure DevTest Labs to stamp out VMs with all the correct tools and repositories that they need.</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lvl="0"/>
            <a:r>
              <a:rPr lang="en-US" sz="2400" kern="0" dirty="0">
                <a:solidFill>
                  <a:prstClr val="white"/>
                </a:solidFill>
                <a:latin typeface="Segoe UI Light"/>
                <a:cs typeface="Segoe UI" pitchFamily="34" charset="0"/>
              </a:rPr>
              <a:t>Automating development environments</a:t>
            </a: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lang="en-US" kern="0" dirty="0">
              <a:solidFill>
                <a:srgbClr val="505050"/>
              </a:solidFill>
              <a:latin typeface="Segoe UI"/>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There are ongoing operational activities that can also be automated. Automating these tasks with </a:t>
            </a:r>
            <a:r>
              <a:rPr lang="en-US" b="1" kern="0" dirty="0">
                <a:solidFill>
                  <a:srgbClr val="505050"/>
                </a:solidFill>
                <a:latin typeface="Segoe UI"/>
                <a:cs typeface="Segoe UI Light" panose="020B0502040204020203" pitchFamily="34" charset="0"/>
              </a:rPr>
              <a:t>Azure Automation </a:t>
            </a:r>
            <a:r>
              <a:rPr lang="en-US" kern="0" dirty="0">
                <a:solidFill>
                  <a:srgbClr val="505050"/>
                </a:solidFill>
                <a:latin typeface="Segoe UI"/>
                <a:cs typeface="Segoe UI Light" panose="020B0502040204020203" pitchFamily="34" charset="0"/>
              </a:rPr>
              <a:t>reduces manual workloads, enables configuration and update management of compute resources, and centralizes shared resources such as schedules, credentials, and certificates.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kern="0" dirty="0">
              <a:solidFill>
                <a:srgbClr val="505050"/>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lvl="0"/>
            <a:r>
              <a:rPr lang="en-US" sz="2400" kern="0" dirty="0">
                <a:solidFill>
                  <a:prstClr val="white"/>
                </a:solidFill>
                <a:latin typeface="Segoe UI Light"/>
                <a:cs typeface="Segoe UI" pitchFamily="34" charset="0"/>
              </a:rPr>
              <a:t>Automation of </a:t>
            </a:r>
          </a:p>
          <a:p>
            <a:pPr lvl="0"/>
            <a:r>
              <a:rPr lang="en-US" sz="2400" kern="0" dirty="0">
                <a:solidFill>
                  <a:prstClr val="white"/>
                </a:solidFill>
                <a:latin typeface="Segoe UI Light"/>
                <a:cs typeface="Segoe UI" pitchFamily="34" charset="0"/>
              </a:rPr>
              <a:t>operational tasks</a:t>
            </a: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Infrastructure as code is the </a:t>
            </a:r>
            <a:r>
              <a:rPr lang="en-US" b="1" kern="0" dirty="0">
                <a:solidFill>
                  <a:srgbClr val="505050"/>
                </a:solidFill>
                <a:latin typeface="Segoe UI"/>
                <a:cs typeface="Segoe UI Light" panose="020B0502040204020203" pitchFamily="34" charset="0"/>
              </a:rPr>
              <a:t>management of infrastructure </a:t>
            </a:r>
            <a:r>
              <a:rPr lang="en-US" kern="0" dirty="0">
                <a:solidFill>
                  <a:srgbClr val="505050"/>
                </a:solidFill>
                <a:latin typeface="Segoe UI"/>
                <a:cs typeface="Segoe UI Light" panose="020B0502040204020203" pitchFamily="34" charset="0"/>
              </a:rPr>
              <a:t>(networks, virtual machines, load balancers, </a:t>
            </a:r>
            <a:r>
              <a:rPr lang="en-US" kern="0" dirty="0" err="1">
                <a:solidFill>
                  <a:srgbClr val="505050"/>
                </a:solidFill>
                <a:latin typeface="Segoe UI"/>
                <a:cs typeface="Segoe UI Light" panose="020B0502040204020203" pitchFamily="34" charset="0"/>
              </a:rPr>
              <a:t>etc</a:t>
            </a:r>
            <a:r>
              <a:rPr lang="en-US" kern="0" dirty="0">
                <a:solidFill>
                  <a:srgbClr val="505050"/>
                </a:solidFill>
                <a:latin typeface="Segoe UI"/>
                <a:cs typeface="Segoe UI Light" panose="020B0502040204020203" pitchFamily="34" charset="0"/>
              </a:rPr>
              <a:t>) </a:t>
            </a:r>
            <a:r>
              <a:rPr lang="en-US" b="1" kern="0" dirty="0">
                <a:solidFill>
                  <a:srgbClr val="505050"/>
                </a:solidFill>
                <a:latin typeface="Segoe UI"/>
                <a:cs typeface="Segoe UI Light" panose="020B0502040204020203" pitchFamily="34" charset="0"/>
              </a:rPr>
              <a:t>in a descriptive model</a:t>
            </a:r>
            <a:r>
              <a:rPr lang="en-US" kern="0" dirty="0">
                <a:solidFill>
                  <a:srgbClr val="505050"/>
                </a:solidFill>
                <a:latin typeface="Segoe UI"/>
                <a:cs typeface="Segoe UI Light" panose="020B0502040204020203" pitchFamily="34" charset="0"/>
              </a:rPr>
              <a:t>, using a </a:t>
            </a:r>
            <a:r>
              <a:rPr lang="en-US" b="1" kern="0" dirty="0">
                <a:solidFill>
                  <a:srgbClr val="505050"/>
                </a:solidFill>
                <a:latin typeface="Segoe UI"/>
                <a:cs typeface="Segoe UI Light" panose="020B0502040204020203" pitchFamily="34" charset="0"/>
              </a:rPr>
              <a:t>versioning</a:t>
            </a:r>
            <a:r>
              <a:rPr lang="en-US" kern="0" dirty="0">
                <a:solidFill>
                  <a:srgbClr val="505050"/>
                </a:solidFill>
                <a:latin typeface="Segoe UI"/>
                <a:cs typeface="Segoe UI Light" panose="020B0502040204020203" pitchFamily="34" charset="0"/>
              </a:rPr>
              <a:t> </a:t>
            </a:r>
            <a:r>
              <a:rPr lang="en-US" b="1" kern="0" dirty="0">
                <a:solidFill>
                  <a:srgbClr val="505050"/>
                </a:solidFill>
                <a:latin typeface="Segoe UI"/>
                <a:cs typeface="Segoe UI Light" panose="020B0502040204020203" pitchFamily="34" charset="0"/>
              </a:rPr>
              <a:t>system</a:t>
            </a:r>
            <a:r>
              <a:rPr lang="en-US" kern="0" dirty="0">
                <a:solidFill>
                  <a:srgbClr val="505050"/>
                </a:solidFill>
                <a:latin typeface="Segoe UI"/>
                <a:cs typeface="Segoe UI Light" panose="020B0502040204020203" pitchFamily="34" charset="0"/>
              </a:rPr>
              <a:t> like what is used for source code. there are two different approaches you can take: </a:t>
            </a:r>
            <a:r>
              <a:rPr lang="en-US" b="1" kern="0" dirty="0">
                <a:solidFill>
                  <a:srgbClr val="0078D4"/>
                </a:solidFill>
                <a:latin typeface="Segoe UI"/>
                <a:cs typeface="Segoe UI Light" panose="020B0502040204020203" pitchFamily="34" charset="0"/>
              </a:rPr>
              <a:t>imperative</a:t>
            </a:r>
            <a:r>
              <a:rPr lang="en-US" kern="0" dirty="0">
                <a:solidFill>
                  <a:srgbClr val="0078D4"/>
                </a:solidFill>
                <a:latin typeface="Segoe UI"/>
                <a:cs typeface="Segoe UI Light" panose="020B0502040204020203" pitchFamily="34" charset="0"/>
              </a:rPr>
              <a:t> </a:t>
            </a:r>
            <a:r>
              <a:rPr lang="en-US" kern="0" dirty="0">
                <a:solidFill>
                  <a:srgbClr val="0078D4"/>
                </a:solidFill>
                <a:cs typeface="Segoe UI Light" panose="020B0502040204020203" pitchFamily="34" charset="0"/>
              </a:rPr>
              <a:t>(Azure CLI or Azure PowerShell ) </a:t>
            </a:r>
            <a:r>
              <a:rPr lang="en-US" kern="0" dirty="0">
                <a:solidFill>
                  <a:srgbClr val="0078D4"/>
                </a:solidFill>
                <a:latin typeface="Segoe UI"/>
                <a:cs typeface="Segoe UI Light" panose="020B0502040204020203" pitchFamily="34" charset="0"/>
              </a:rPr>
              <a:t>and </a:t>
            </a:r>
            <a:r>
              <a:rPr lang="en-US" b="1" kern="0" dirty="0">
                <a:solidFill>
                  <a:srgbClr val="0078D4"/>
                </a:solidFill>
                <a:latin typeface="Segoe UI"/>
                <a:cs typeface="Segoe UI Light" panose="020B0502040204020203" pitchFamily="34" charset="0"/>
              </a:rPr>
              <a:t>declarative</a:t>
            </a:r>
            <a:r>
              <a:rPr lang="en-US" kern="0" dirty="0">
                <a:solidFill>
                  <a:srgbClr val="0078D4"/>
                </a:solidFill>
                <a:latin typeface="Segoe UI"/>
                <a:cs typeface="Segoe UI Light" panose="020B0502040204020203" pitchFamily="34" charset="0"/>
              </a:rPr>
              <a:t> automation (Resource Manager templates).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endParaRPr lang="en-US"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Infrastructure as code DevOps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1B4E3855-44A4-4597-A8F1-83807D0D1A4B}"/>
              </a:ext>
            </a:extLst>
          </p:cNvPr>
          <p:cNvSpPr txBox="1">
            <a:spLocks/>
          </p:cNvSpPr>
          <p:nvPr/>
        </p:nvSpPr>
        <p:spPr>
          <a:xfrm>
            <a:off x="333910" y="1062945"/>
            <a:ext cx="11430000" cy="102643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dirty="0">
                <a:solidFill>
                  <a:srgbClr val="505050"/>
                </a:solidFill>
                <a:latin typeface="Segoe UI Light"/>
              </a:rPr>
              <a:t>Managing the infrastructure of any type of workload involves configuration tasks. This configuration can be done manually, but it can be labor-intensive, error prone, and inefficient.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p:txBody>
          <a:bodyPr/>
          <a:lstStyle/>
          <a:p>
            <a:r>
              <a:rPr lang="en-US" sz="4000" dirty="0"/>
              <a:t>Automation to Reduce Effort and Error</a:t>
            </a:r>
          </a:p>
        </p:txBody>
      </p:sp>
    </p:spTree>
    <p:extLst>
      <p:ext uri="{BB962C8B-B14F-4D97-AF65-F5344CB8AC3E}">
        <p14:creationId xmlns:p14="http://schemas.microsoft.com/office/powerpoint/2010/main" val="242849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Azure Automation</a:t>
            </a:r>
          </a:p>
        </p:txBody>
      </p:sp>
      <p:sp>
        <p:nvSpPr>
          <p:cNvPr id="2" name="Rectangle 1">
            <a:extLst>
              <a:ext uri="{FF2B5EF4-FFF2-40B4-BE49-F238E27FC236}">
                <a16:creationId xmlns:a16="http://schemas.microsoft.com/office/drawing/2014/main" id="{F07AC4AC-7E64-4968-89EC-6872BF7295AF}"/>
              </a:ext>
            </a:extLst>
          </p:cNvPr>
          <p:cNvSpPr/>
          <p:nvPr/>
        </p:nvSpPr>
        <p:spPr>
          <a:xfrm>
            <a:off x="381127" y="5321771"/>
            <a:ext cx="5469959" cy="363946"/>
          </a:xfrm>
          <a:prstGeom prst="rect">
            <a:avLst/>
          </a:prstGeom>
        </p:spPr>
        <p:txBody>
          <a:bodyPr wrap="none">
            <a:spAutoFit/>
          </a:bodyPr>
          <a:lstStyle/>
          <a:p>
            <a:r>
              <a:rPr lang="es-AR" dirty="0">
                <a:hlinkClick r:id="rId3"/>
              </a:rPr>
              <a:t>https://docs.microsoft.com/en-us/azure/automation/</a:t>
            </a:r>
            <a:endParaRPr lang="en-US" dirty="0"/>
          </a:p>
        </p:txBody>
      </p:sp>
      <p:sp>
        <p:nvSpPr>
          <p:cNvPr id="3" name="Rectangle 2">
            <a:extLst>
              <a:ext uri="{FF2B5EF4-FFF2-40B4-BE49-F238E27FC236}">
                <a16:creationId xmlns:a16="http://schemas.microsoft.com/office/drawing/2014/main" id="{A2C9DE2A-D5A7-4B53-BC52-BA8B49C94E84}"/>
              </a:ext>
            </a:extLst>
          </p:cNvPr>
          <p:cNvSpPr/>
          <p:nvPr/>
        </p:nvSpPr>
        <p:spPr>
          <a:xfrm>
            <a:off x="381127" y="5835258"/>
            <a:ext cx="10313765" cy="363946"/>
          </a:xfrm>
          <a:prstGeom prst="rect">
            <a:avLst/>
          </a:prstGeom>
        </p:spPr>
        <p:txBody>
          <a:bodyPr wrap="square">
            <a:spAutoFit/>
          </a:bodyPr>
          <a:lstStyle/>
          <a:p>
            <a:r>
              <a:rPr lang="es-AR" dirty="0">
                <a:hlinkClick r:id="rId4"/>
              </a:rPr>
              <a:t>https://azure.microsoft.com/en-us/blog/azure-automation-runbook-management/</a:t>
            </a:r>
            <a:endParaRPr lang="en-US" dirty="0"/>
          </a:p>
        </p:txBody>
      </p:sp>
      <p:pic>
        <p:nvPicPr>
          <p:cNvPr id="4" name="Picture 3">
            <a:extLst>
              <a:ext uri="{FF2B5EF4-FFF2-40B4-BE49-F238E27FC236}">
                <a16:creationId xmlns:a16="http://schemas.microsoft.com/office/drawing/2014/main" id="{A0E84375-1F06-4B69-9495-2B216995FCF0}"/>
              </a:ext>
            </a:extLst>
          </p:cNvPr>
          <p:cNvPicPr>
            <a:picLocks noChangeAspect="1"/>
          </p:cNvPicPr>
          <p:nvPr/>
        </p:nvPicPr>
        <p:blipFill>
          <a:blip r:embed="rId5"/>
          <a:stretch>
            <a:fillRect/>
          </a:stretch>
        </p:blipFill>
        <p:spPr>
          <a:xfrm>
            <a:off x="471466" y="1022742"/>
            <a:ext cx="11110934" cy="3985005"/>
          </a:xfrm>
          <a:prstGeom prst="rect">
            <a:avLst/>
          </a:prstGeom>
        </p:spPr>
      </p:pic>
    </p:spTree>
    <p:extLst>
      <p:ext uri="{BB962C8B-B14F-4D97-AF65-F5344CB8AC3E}">
        <p14:creationId xmlns:p14="http://schemas.microsoft.com/office/powerpoint/2010/main" val="420186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a:t>
            </a:r>
            <a:r>
              <a:rPr lang="en-GB" b="1" dirty="0"/>
              <a:t>Designing for Efficiency and Operations</a:t>
            </a:r>
            <a:endParaRPr lang="en-US" dirty="0"/>
          </a:p>
        </p:txBody>
      </p:sp>
    </p:spTree>
    <p:extLst>
      <p:ext uri="{BB962C8B-B14F-4D97-AF65-F5344CB8AC3E}">
        <p14:creationId xmlns:p14="http://schemas.microsoft.com/office/powerpoint/2010/main" val="35692735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11750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After completing this lab, you will be able to:</a:t>
            </a:r>
          </a:p>
          <a:p>
            <a:br>
              <a:rPr lang="en-US" sz="1200" dirty="0"/>
            </a:br>
            <a:r>
              <a:rPr lang="en-US" dirty="0"/>
              <a:t>1. Maximize the Efficiency of your Cloud Environment</a:t>
            </a:r>
          </a:p>
          <a:p>
            <a:pPr marL="0" indent="0">
              <a:buNone/>
            </a:pPr>
            <a:r>
              <a:rPr lang="en-US" dirty="0"/>
              <a:t>  2. Use Monitoring and Analytics to Gain Operational Insights</a:t>
            </a:r>
          </a:p>
          <a:p>
            <a:pPr marL="0" indent="0">
              <a:buNone/>
            </a:pPr>
            <a:r>
              <a:rPr lang="en-US" dirty="0"/>
              <a:t>  3. Use Automation to Reduce Effort and Error</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2129814"/>
          </a:xfrm>
        </p:spPr>
        <p:txBody>
          <a:bodyPr/>
          <a:lstStyle/>
          <a:p>
            <a:pPr marL="0" indent="0">
              <a:buNone/>
            </a:pPr>
            <a:r>
              <a:rPr lang="en-US" dirty="0"/>
              <a:t>The students will explore way in which they can </a:t>
            </a:r>
            <a:r>
              <a:rPr lang="en-US" dirty="0" err="1"/>
              <a:t>maximise</a:t>
            </a:r>
            <a:r>
              <a:rPr lang="en-US" dirty="0"/>
              <a:t> the efficiency of using a cloud environment and how they can monitor and analyze operational efficiencies from the Azure portal. They will also look at how automation can be used to reduce effort and error.</a:t>
            </a:r>
          </a:p>
          <a:p>
            <a:pPr marL="0" indent="0">
              <a:buNone/>
            </a:pPr>
            <a:endParaRPr lang="en-US" sz="22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041380"/>
          </a:xfrm>
        </p:spPr>
        <p:txBody>
          <a:bodyPr/>
          <a:lstStyle/>
          <a:p>
            <a:pPr marL="0" indent="0">
              <a:buNone/>
            </a:pPr>
            <a:r>
              <a:rPr lang="en-US" sz="1800" dirty="0"/>
              <a:t>You have recently been hired as a senior data engineer at AdventureWorks and are working on building a cloud data platform solution that meets the organizations technical and business requirements.</a:t>
            </a:r>
          </a:p>
          <a:p>
            <a:pPr marL="0" indent="0">
              <a:buNone/>
            </a:pPr>
            <a:br>
              <a:rPr lang="en-US" sz="1800" dirty="0"/>
            </a:br>
            <a:r>
              <a:rPr lang="en-US" sz="1800" dirty="0"/>
              <a:t>The Chief Financial Officer (CFO) has expressed concerns that she does not want the costs of running the infrastructure to “spiral out of control”. She would like assurances that the information services team are operating the supporting services as efficiently as possible and she would like to know what steps are being taken to get information that provides evidence of how the environment is being used.</a:t>
            </a:r>
          </a:p>
          <a:p>
            <a:pPr marL="0" indent="0">
              <a:buNone/>
            </a:pPr>
            <a:br>
              <a:rPr lang="en-US" sz="1800" dirty="0"/>
            </a:br>
            <a:r>
              <a:rPr lang="en-US" sz="1800" dirty="0"/>
              <a:t>In addition, the CIO wants to gain an understanding how the team can monitor the systems and work efficiently through automation and would like an overview of what can be done to ensure that administrative effort can be reduced through automation.</a:t>
            </a:r>
          </a:p>
          <a:p>
            <a:pPr marL="0" indent="0">
              <a:buNone/>
            </a:pPr>
            <a:br>
              <a:rPr lang="en-US" sz="1800" dirty="0"/>
            </a:br>
            <a:r>
              <a:rPr lang="en-US" sz="1800" dirty="0"/>
              <a:t>At the end of this lab, you will have:</a:t>
            </a:r>
          </a:p>
          <a:p>
            <a:pPr marL="0" indent="0">
              <a:buNone/>
            </a:pPr>
            <a:br>
              <a:rPr lang="en-US" sz="1800" dirty="0"/>
            </a:br>
            <a:r>
              <a:rPr lang="en-US" sz="1800" dirty="0"/>
              <a:t>   1. Maximize the Efficiency of your Cloud Environment</a:t>
            </a:r>
          </a:p>
          <a:p>
            <a:pPr marL="0" indent="0">
              <a:buNone/>
            </a:pPr>
            <a:r>
              <a:rPr lang="en-US" sz="1800" dirty="0"/>
              <a:t>   2. Use Monitoring and Analytics to Gain Operational Insights</a:t>
            </a:r>
          </a:p>
          <a:p>
            <a:pPr marL="0" indent="0">
              <a:buNone/>
            </a:pPr>
            <a:r>
              <a:rPr lang="en-US" sz="1800" dirty="0"/>
              <a:t>   3. Use Automation to Reduce Effort and Error</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3619452"/>
          </a:xfrm>
        </p:spPr>
        <p:txBody>
          <a:bodyPr/>
          <a:lstStyle/>
          <a:p>
            <a:pPr lvl="0"/>
            <a:r>
              <a:rPr lang="en-US" dirty="0"/>
              <a:t>Exercise 1 – </a:t>
            </a:r>
            <a:r>
              <a:rPr lang="en-GB" dirty="0"/>
              <a:t>Are there aspects of the Price Calculator that would be helpful?</a:t>
            </a:r>
            <a:br>
              <a:rPr lang="en-GB" dirty="0"/>
            </a:br>
            <a:endParaRPr lang="en-GB" dirty="0"/>
          </a:p>
          <a:p>
            <a:pPr lvl="0"/>
            <a:r>
              <a:rPr lang="en-US" dirty="0"/>
              <a:t>Exercise 2 – Was there any debate in the monitoring technologies chosen?</a:t>
            </a:r>
            <a:br>
              <a:rPr lang="en-US" dirty="0"/>
            </a:br>
            <a:endParaRPr lang="en-US" dirty="0"/>
          </a:p>
          <a:p>
            <a:pPr lvl="0"/>
            <a:r>
              <a:rPr lang="en-US" dirty="0"/>
              <a:t>Exercise 3 – Are there any additional tasks that you think a Data Engineer should perform?</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6 – Designing for Efficiency and Operations</a:t>
            </a:r>
          </a:p>
        </p:txBody>
      </p:sp>
      <p:sp>
        <p:nvSpPr>
          <p:cNvPr id="2" name="Rectangle 1">
            <a:extLst>
              <a:ext uri="{FF2B5EF4-FFF2-40B4-BE49-F238E27FC236}">
                <a16:creationId xmlns:a16="http://schemas.microsoft.com/office/drawing/2014/main" id="{75B78953-2243-4923-9E14-A00D1D482F47}"/>
              </a:ext>
            </a:extLst>
          </p:cNvPr>
          <p:cNvSpPr/>
          <p:nvPr/>
        </p:nvSpPr>
        <p:spPr>
          <a:xfrm>
            <a:off x="379052" y="1130346"/>
            <a:ext cx="11110934"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1 - Task 1: Maximize the Efficiency of your Cloud Environment.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3A97562D-AA54-4DC3-AAD3-0442269C9E94}"/>
              </a:ext>
            </a:extLst>
          </p:cNvPr>
          <p:cNvGraphicFramePr>
            <a:graphicFrameLocks noGrp="1"/>
          </p:cNvGraphicFramePr>
          <p:nvPr>
            <p:extLst>
              <p:ext uri="{D42A27DB-BD31-4B8C-83A1-F6EECF244321}">
                <p14:modId xmlns:p14="http://schemas.microsoft.com/office/powerpoint/2010/main" val="209549262"/>
              </p:ext>
            </p:extLst>
          </p:nvPr>
        </p:nvGraphicFramePr>
        <p:xfrm>
          <a:off x="379052" y="1623216"/>
          <a:ext cx="11485570" cy="4743718"/>
        </p:xfrm>
        <a:graphic>
          <a:graphicData uri="http://schemas.openxmlformats.org/drawingml/2006/table">
            <a:tbl>
              <a:tblPr firstRow="1" firstCol="1" bandRow="1">
                <a:tableStyleId>{5C22544A-7EE6-4342-B048-85BDC9FD1C3A}</a:tableStyleId>
              </a:tblPr>
              <a:tblGrid>
                <a:gridCol w="474520">
                  <a:extLst>
                    <a:ext uri="{9D8B030D-6E8A-4147-A177-3AD203B41FA5}">
                      <a16:colId xmlns:a16="http://schemas.microsoft.com/office/drawing/2014/main" val="76709576"/>
                    </a:ext>
                  </a:extLst>
                </a:gridCol>
                <a:gridCol w="8857136">
                  <a:extLst>
                    <a:ext uri="{9D8B030D-6E8A-4147-A177-3AD203B41FA5}">
                      <a16:colId xmlns:a16="http://schemas.microsoft.com/office/drawing/2014/main" val="1526995402"/>
                    </a:ext>
                  </a:extLst>
                </a:gridCol>
                <a:gridCol w="2153914">
                  <a:extLst>
                    <a:ext uri="{9D8B030D-6E8A-4147-A177-3AD203B41FA5}">
                      <a16:colId xmlns:a16="http://schemas.microsoft.com/office/drawing/2014/main" val="1355698563"/>
                    </a:ext>
                  </a:extLst>
                </a:gridCol>
              </a:tblGrid>
              <a:tr h="312829">
                <a:tc>
                  <a:txBody>
                    <a:bodyPr/>
                    <a:lstStyle/>
                    <a:p>
                      <a:pPr>
                        <a:lnSpc>
                          <a:spcPct val="107000"/>
                        </a:lnSpc>
                        <a:spcAft>
                          <a:spcPts val="0"/>
                        </a:spcAft>
                      </a:pPr>
                      <a:r>
                        <a:rPr lang="en-GB" sz="1400">
                          <a:effectLst/>
                        </a:rPr>
                        <a:t>#</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7000"/>
                        </a:lnSpc>
                        <a:spcAft>
                          <a:spcPts val="0"/>
                        </a:spcAft>
                      </a:pPr>
                      <a:r>
                        <a:rPr lang="en-GB" sz="1400">
                          <a:effectLst/>
                        </a:rPr>
                        <a:t>Best practise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7000"/>
                        </a:lnSpc>
                        <a:spcAft>
                          <a:spcPts val="0"/>
                        </a:spcAft>
                      </a:pPr>
                      <a:r>
                        <a:rPr lang="en-GB" sz="1400">
                          <a:effectLst/>
                        </a:rPr>
                        <a:t>Service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3783498170"/>
                  </a:ext>
                </a:extLst>
              </a:tr>
              <a:tr h="402458">
                <a:tc>
                  <a:txBody>
                    <a:bodyPr/>
                    <a:lstStyle/>
                    <a:p>
                      <a:pPr>
                        <a:lnSpc>
                          <a:spcPct val="100000"/>
                        </a:lnSpc>
                        <a:spcAft>
                          <a:spcPts val="0"/>
                        </a:spcAft>
                      </a:pPr>
                      <a:r>
                        <a:rPr lang="en-GB" sz="1400">
                          <a:effectLst/>
                        </a:rPr>
                        <a:t>1</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Use SQL Database </a:t>
                      </a:r>
                      <a:r>
                        <a:rPr lang="en-GB" sz="1400" b="1" u="none" dirty="0">
                          <a:effectLst/>
                        </a:rPr>
                        <a:t>Elastic Pools to dynamically scale </a:t>
                      </a:r>
                      <a:r>
                        <a:rPr lang="en-GB" sz="1400" dirty="0">
                          <a:effectLst/>
                        </a:rPr>
                        <a:t>to optimizes performance and cost</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SQL Database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1385793703"/>
                  </a:ext>
                </a:extLst>
              </a:tr>
              <a:tr h="402458">
                <a:tc>
                  <a:txBody>
                    <a:bodyPr/>
                    <a:lstStyle/>
                    <a:p>
                      <a:pPr>
                        <a:lnSpc>
                          <a:spcPct val="100000"/>
                        </a:lnSpc>
                        <a:spcAft>
                          <a:spcPts val="0"/>
                        </a:spcAft>
                      </a:pPr>
                      <a:r>
                        <a:rPr lang="en-GB" sz="1400">
                          <a:effectLst/>
                        </a:rPr>
                        <a:t>2</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Scale up Data Warehouse Units (DWU) when loading data, scale down once the loading is complete.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2477498267"/>
                  </a:ext>
                </a:extLst>
              </a:tr>
              <a:tr h="971513">
                <a:tc>
                  <a:txBody>
                    <a:bodyPr/>
                    <a:lstStyle/>
                    <a:p>
                      <a:pPr>
                        <a:lnSpc>
                          <a:spcPct val="100000"/>
                        </a:lnSpc>
                        <a:spcAft>
                          <a:spcPts val="0"/>
                        </a:spcAft>
                      </a:pPr>
                      <a:r>
                        <a:rPr lang="en-GB" sz="1400">
                          <a:effectLst/>
                        </a:rPr>
                        <a:t>3</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Right size Data Service usage. i.e Use the correct DTUs, DWUs, RTUa etc</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SQL Database</a:t>
                      </a:r>
                      <a:endParaRPr lang="es-AR" sz="1400" dirty="0">
                        <a:effectLst/>
                      </a:endParaRPr>
                    </a:p>
                    <a:p>
                      <a:pPr>
                        <a:lnSpc>
                          <a:spcPct val="100000"/>
                        </a:lnSpc>
                        <a:spcAft>
                          <a:spcPts val="0"/>
                        </a:spcAft>
                      </a:pPr>
                      <a:r>
                        <a:rPr lang="en-GB" sz="1400" dirty="0">
                          <a:effectLst/>
                        </a:rPr>
                        <a:t>Azure Synapse</a:t>
                      </a:r>
                    </a:p>
                    <a:p>
                      <a:pPr>
                        <a:lnSpc>
                          <a:spcPct val="100000"/>
                        </a:lnSpc>
                        <a:spcAft>
                          <a:spcPts val="0"/>
                        </a:spcAft>
                      </a:pPr>
                      <a:r>
                        <a:rPr lang="en-GB" sz="1400" dirty="0">
                          <a:effectLst/>
                        </a:rPr>
                        <a:t>Cosmos DB</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3895856546"/>
                  </a:ext>
                </a:extLst>
              </a:tr>
              <a:tr h="402458">
                <a:tc>
                  <a:txBody>
                    <a:bodyPr/>
                    <a:lstStyle/>
                    <a:p>
                      <a:pPr>
                        <a:lnSpc>
                          <a:spcPct val="100000"/>
                        </a:lnSpc>
                        <a:spcAft>
                          <a:spcPts val="0"/>
                        </a:spcAft>
                      </a:pPr>
                      <a:r>
                        <a:rPr lang="en-GB" sz="1400">
                          <a:effectLst/>
                        </a:rPr>
                        <a:t>4</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b="1" dirty="0">
                          <a:effectLst/>
                        </a:rPr>
                        <a:t>Pause</a:t>
                      </a:r>
                      <a:r>
                        <a:rPr lang="en-GB" sz="1400" dirty="0">
                          <a:effectLst/>
                        </a:rPr>
                        <a:t> Azure SQL DWU </a:t>
                      </a:r>
                      <a:r>
                        <a:rPr lang="en-GB" sz="1400" b="1" dirty="0">
                          <a:effectLst/>
                        </a:rPr>
                        <a:t>compute</a:t>
                      </a:r>
                      <a:r>
                        <a:rPr lang="en-GB" sz="1400" dirty="0">
                          <a:effectLst/>
                        </a:rPr>
                        <a:t> operations when the data warehouse is not in use.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2486820212"/>
                  </a:ext>
                </a:extLst>
              </a:tr>
              <a:tr h="402458">
                <a:tc>
                  <a:txBody>
                    <a:bodyPr/>
                    <a:lstStyle/>
                    <a:p>
                      <a:pPr>
                        <a:lnSpc>
                          <a:spcPct val="100000"/>
                        </a:lnSpc>
                        <a:spcAft>
                          <a:spcPts val="0"/>
                        </a:spcAft>
                      </a:pPr>
                      <a:r>
                        <a:rPr lang="en-GB" sz="1400">
                          <a:effectLst/>
                        </a:rPr>
                        <a:t>5</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Use Azure Blob Storage for data that is not queried, such as </a:t>
                      </a:r>
                      <a:r>
                        <a:rPr lang="en-GB" sz="1400" b="1" dirty="0">
                          <a:effectLst/>
                        </a:rPr>
                        <a:t>Archive Data</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Azure Blob Store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2651099566"/>
                  </a:ext>
                </a:extLst>
              </a:tr>
              <a:tr h="402458">
                <a:tc>
                  <a:txBody>
                    <a:bodyPr/>
                    <a:lstStyle/>
                    <a:p>
                      <a:pPr>
                        <a:lnSpc>
                          <a:spcPct val="100000"/>
                        </a:lnSpc>
                        <a:spcAft>
                          <a:spcPts val="0"/>
                        </a:spcAft>
                      </a:pPr>
                      <a:r>
                        <a:rPr lang="en-GB" sz="1400">
                          <a:effectLst/>
                        </a:rPr>
                        <a:t>6</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Use </a:t>
                      </a:r>
                      <a:r>
                        <a:rPr lang="en-GB" sz="1400" b="1" dirty="0">
                          <a:effectLst/>
                        </a:rPr>
                        <a:t>Data</a:t>
                      </a:r>
                      <a:r>
                        <a:rPr lang="en-GB" sz="1400" dirty="0">
                          <a:effectLst/>
                        </a:rPr>
                        <a:t> </a:t>
                      </a:r>
                      <a:r>
                        <a:rPr lang="en-GB" sz="1400" b="1" dirty="0">
                          <a:effectLst/>
                        </a:rPr>
                        <a:t>Lake</a:t>
                      </a:r>
                      <a:r>
                        <a:rPr lang="en-GB" sz="1400" dirty="0">
                          <a:effectLst/>
                        </a:rPr>
                        <a:t> Store Gen II for data that is to be </a:t>
                      </a:r>
                      <a:r>
                        <a:rPr lang="en-GB" sz="1400" b="1" dirty="0">
                          <a:effectLst/>
                        </a:rPr>
                        <a:t>queried</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Data Lake Store Gen II</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745516871"/>
                  </a:ext>
                </a:extLst>
              </a:tr>
              <a:tr h="642170">
                <a:tc>
                  <a:txBody>
                    <a:bodyPr/>
                    <a:lstStyle/>
                    <a:p>
                      <a:pPr>
                        <a:lnSpc>
                          <a:spcPct val="100000"/>
                        </a:lnSpc>
                        <a:spcAft>
                          <a:spcPts val="0"/>
                        </a:spcAft>
                      </a:pPr>
                      <a:r>
                        <a:rPr lang="en-GB" sz="1400">
                          <a:effectLst/>
                        </a:rPr>
                        <a:t>7</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b="1" dirty="0">
                          <a:effectLst/>
                        </a:rPr>
                        <a:t>Use</a:t>
                      </a:r>
                      <a:r>
                        <a:rPr lang="en-GB" sz="1400" dirty="0">
                          <a:effectLst/>
                        </a:rPr>
                        <a:t> </a:t>
                      </a:r>
                      <a:r>
                        <a:rPr lang="en-GB" sz="1400" b="1" dirty="0">
                          <a:effectLst/>
                        </a:rPr>
                        <a:t>partitioning</a:t>
                      </a:r>
                      <a:r>
                        <a:rPr lang="en-GB" sz="1400" dirty="0">
                          <a:effectLst/>
                        </a:rPr>
                        <a:t> to spread data across all the </a:t>
                      </a:r>
                      <a:r>
                        <a:rPr lang="en-GB" sz="1400" b="1" dirty="0">
                          <a:effectLst/>
                        </a:rPr>
                        <a:t>distributed storage </a:t>
                      </a:r>
                      <a:r>
                        <a:rPr lang="en-GB" sz="1400" dirty="0">
                          <a:effectLst/>
                        </a:rPr>
                        <a:t>as evenly as possible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Cosmos DB</a:t>
                      </a:r>
                      <a:endParaRPr lang="es-AR" sz="1400" dirty="0">
                        <a:effectLst/>
                      </a:endParaRPr>
                    </a:p>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1122879539"/>
                  </a:ext>
                </a:extLst>
              </a:tr>
              <a:tr h="402458">
                <a:tc>
                  <a:txBody>
                    <a:bodyPr/>
                    <a:lstStyle/>
                    <a:p>
                      <a:pPr>
                        <a:lnSpc>
                          <a:spcPct val="100000"/>
                        </a:lnSpc>
                        <a:spcAft>
                          <a:spcPts val="0"/>
                        </a:spcAft>
                      </a:pPr>
                      <a:r>
                        <a:rPr lang="en-GB" sz="1400">
                          <a:effectLst/>
                        </a:rPr>
                        <a:t>8</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b="1" dirty="0">
                          <a:effectLst/>
                        </a:rPr>
                        <a:t>Minimize the use of multiple write regions </a:t>
                      </a:r>
                      <a:r>
                        <a:rPr lang="en-GB" sz="1400" dirty="0">
                          <a:effectLst/>
                        </a:rPr>
                        <a:t>to meet business requirements while minimizing costs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a:effectLst/>
                        </a:rPr>
                        <a:t>Cosmos DB</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2310792719"/>
                  </a:ext>
                </a:extLst>
              </a:tr>
              <a:tr h="402458">
                <a:tc>
                  <a:txBody>
                    <a:bodyPr/>
                    <a:lstStyle/>
                    <a:p>
                      <a:pPr>
                        <a:lnSpc>
                          <a:spcPct val="100000"/>
                        </a:lnSpc>
                        <a:spcAft>
                          <a:spcPts val="0"/>
                        </a:spcAft>
                      </a:pPr>
                      <a:r>
                        <a:rPr lang="en-GB" sz="1400">
                          <a:effectLst/>
                        </a:rPr>
                        <a:t>9</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Modify </a:t>
                      </a:r>
                      <a:r>
                        <a:rPr lang="en-GB" sz="1400" b="1" dirty="0">
                          <a:effectLst/>
                        </a:rPr>
                        <a:t>Streaming units</a:t>
                      </a:r>
                      <a:r>
                        <a:rPr lang="en-GB" sz="1400" dirty="0">
                          <a:effectLst/>
                        </a:rPr>
                        <a:t> to account for data volumes, query complexity and latency for streaming data</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tc>
                  <a:txBody>
                    <a:bodyPr/>
                    <a:lstStyle/>
                    <a:p>
                      <a:pPr>
                        <a:lnSpc>
                          <a:spcPct val="100000"/>
                        </a:lnSpc>
                        <a:spcAft>
                          <a:spcPts val="0"/>
                        </a:spcAft>
                      </a:pPr>
                      <a:r>
                        <a:rPr lang="en-GB" sz="1400" dirty="0">
                          <a:effectLst/>
                        </a:rPr>
                        <a:t>Stream Analytics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9353" marR="49353" marT="0" marB="0"/>
                </a:tc>
                <a:extLst>
                  <a:ext uri="{0D108BD9-81ED-4DB2-BD59-A6C34878D82A}">
                    <a16:rowId xmlns:a16="http://schemas.microsoft.com/office/drawing/2014/main" val="1302533177"/>
                  </a:ext>
                </a:extLst>
              </a:tr>
            </a:tbl>
          </a:graphicData>
        </a:graphic>
      </p:graphicFrame>
      <p:sp>
        <p:nvSpPr>
          <p:cNvPr id="7" name="Rectangle 6">
            <a:extLst>
              <a:ext uri="{FF2B5EF4-FFF2-40B4-BE49-F238E27FC236}">
                <a16:creationId xmlns:a16="http://schemas.microsoft.com/office/drawing/2014/main" id="{458115B8-A50F-4325-BD6A-6183D5EBD2FF}"/>
              </a:ext>
            </a:extLst>
          </p:cNvPr>
          <p:cNvSpPr/>
          <p:nvPr/>
        </p:nvSpPr>
        <p:spPr>
          <a:xfrm>
            <a:off x="379052" y="6449589"/>
            <a:ext cx="5612627" cy="369332"/>
          </a:xfrm>
          <a:prstGeom prst="rect">
            <a:avLst/>
          </a:prstGeom>
        </p:spPr>
        <p:txBody>
          <a:bodyPr wrap="none">
            <a:spAutoFit/>
          </a:bodyPr>
          <a:lstStyle/>
          <a:p>
            <a:r>
              <a:rPr lang="en-GB" sz="1800" u="sng" dirty="0">
                <a:solidFill>
                  <a:srgbClr val="0563C1"/>
                </a:solidFill>
                <a:latin typeface="Segoe UI" panose="020B0502040204020203" pitchFamily="34" charset="0"/>
                <a:ea typeface="Calibri" panose="020F0502020204030204" pitchFamily="34" charset="0"/>
                <a:cs typeface="Times New Roman" panose="02020603050405020304" pitchFamily="18" charset="0"/>
                <a:hlinkClick r:id="rId3"/>
              </a:rPr>
              <a:t>https://azure.microsoft.com/en-gb/pricing/calculator</a:t>
            </a:r>
            <a:r>
              <a:rPr lang="en-GB" sz="1800" dirty="0">
                <a:latin typeface="Segoe UI" panose="020B0502040204020203" pitchFamily="34" charset="0"/>
                <a:ea typeface="Calibri" panose="020F0502020204030204" pitchFamily="34" charset="0"/>
              </a:rPr>
              <a:t> </a:t>
            </a:r>
            <a:endParaRPr lang="en-US" dirty="0"/>
          </a:p>
        </p:txBody>
      </p:sp>
    </p:spTree>
    <p:extLst>
      <p:ext uri="{BB962C8B-B14F-4D97-AF65-F5344CB8AC3E}">
        <p14:creationId xmlns:p14="http://schemas.microsoft.com/office/powerpoint/2010/main" val="211647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6 – Designing for Efficiency and Operations</a:t>
            </a:r>
          </a:p>
        </p:txBody>
      </p:sp>
      <p:sp>
        <p:nvSpPr>
          <p:cNvPr id="2" name="Rectangle 1">
            <a:extLst>
              <a:ext uri="{FF2B5EF4-FFF2-40B4-BE49-F238E27FC236}">
                <a16:creationId xmlns:a16="http://schemas.microsoft.com/office/drawing/2014/main" id="{75B78953-2243-4923-9E14-A00D1D482F47}"/>
              </a:ext>
            </a:extLst>
          </p:cNvPr>
          <p:cNvSpPr/>
          <p:nvPr/>
        </p:nvSpPr>
        <p:spPr>
          <a:xfrm>
            <a:off x="379052" y="1130346"/>
            <a:ext cx="11110934"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2 - Task 1: </a:t>
            </a: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Use Monitoring and Analytics to Gain Operational Insights.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CC223F3-3125-4F8B-B7BC-C517878A94ED}"/>
              </a:ext>
            </a:extLst>
          </p:cNvPr>
          <p:cNvGraphicFramePr>
            <a:graphicFrameLocks noGrp="1"/>
          </p:cNvGraphicFramePr>
          <p:nvPr>
            <p:extLst>
              <p:ext uri="{D42A27DB-BD31-4B8C-83A1-F6EECF244321}">
                <p14:modId xmlns:p14="http://schemas.microsoft.com/office/powerpoint/2010/main" val="1921902856"/>
              </p:ext>
            </p:extLst>
          </p:nvPr>
        </p:nvGraphicFramePr>
        <p:xfrm>
          <a:off x="471466" y="1623216"/>
          <a:ext cx="11018520" cy="4721141"/>
        </p:xfrm>
        <a:graphic>
          <a:graphicData uri="http://schemas.openxmlformats.org/drawingml/2006/table">
            <a:tbl>
              <a:tblPr firstRow="1" firstCol="1" bandRow="1">
                <a:tableStyleId>{5C22544A-7EE6-4342-B048-85BDC9FD1C3A}</a:tableStyleId>
              </a:tblPr>
              <a:tblGrid>
                <a:gridCol w="485833">
                  <a:extLst>
                    <a:ext uri="{9D8B030D-6E8A-4147-A177-3AD203B41FA5}">
                      <a16:colId xmlns:a16="http://schemas.microsoft.com/office/drawing/2014/main" val="4278637430"/>
                    </a:ext>
                  </a:extLst>
                </a:gridCol>
                <a:gridCol w="1526224">
                  <a:extLst>
                    <a:ext uri="{9D8B030D-6E8A-4147-A177-3AD203B41FA5}">
                      <a16:colId xmlns:a16="http://schemas.microsoft.com/office/drawing/2014/main" val="3955804584"/>
                    </a:ext>
                  </a:extLst>
                </a:gridCol>
                <a:gridCol w="1231565">
                  <a:extLst>
                    <a:ext uri="{9D8B030D-6E8A-4147-A177-3AD203B41FA5}">
                      <a16:colId xmlns:a16="http://schemas.microsoft.com/office/drawing/2014/main" val="1007726642"/>
                    </a:ext>
                  </a:extLst>
                </a:gridCol>
                <a:gridCol w="7774898">
                  <a:extLst>
                    <a:ext uri="{9D8B030D-6E8A-4147-A177-3AD203B41FA5}">
                      <a16:colId xmlns:a16="http://schemas.microsoft.com/office/drawing/2014/main" val="1613617183"/>
                    </a:ext>
                  </a:extLst>
                </a:gridCol>
              </a:tblGrid>
              <a:tr h="408557">
                <a:tc>
                  <a:txBody>
                    <a:bodyPr/>
                    <a:lstStyle/>
                    <a:p>
                      <a:pPr>
                        <a:lnSpc>
                          <a:spcPct val="107000"/>
                        </a:lnSpc>
                        <a:spcAft>
                          <a:spcPts val="0"/>
                        </a:spcAft>
                      </a:pPr>
                      <a:r>
                        <a:rPr lang="en-GB" sz="1400">
                          <a:effectLst/>
                        </a:rPr>
                        <a:t>#</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7000"/>
                        </a:lnSpc>
                        <a:spcAft>
                          <a:spcPts val="0"/>
                        </a:spcAft>
                      </a:pPr>
                      <a:r>
                        <a:rPr lang="en-GB" sz="1400">
                          <a:effectLst/>
                        </a:rPr>
                        <a:t>Monitoring Type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7000"/>
                        </a:lnSpc>
                        <a:spcAft>
                          <a:spcPts val="0"/>
                        </a:spcAft>
                      </a:pPr>
                      <a:r>
                        <a:rPr lang="en-GB" sz="1400">
                          <a:effectLst/>
                        </a:rPr>
                        <a:t>Technology</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7000"/>
                        </a:lnSpc>
                        <a:spcAft>
                          <a:spcPts val="0"/>
                        </a:spcAft>
                      </a:pPr>
                      <a:r>
                        <a:rPr lang="en-GB" sz="1400">
                          <a:effectLst/>
                        </a:rPr>
                        <a:t>Justification</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extLst>
                  <a:ext uri="{0D108BD9-81ED-4DB2-BD59-A6C34878D82A}">
                    <a16:rowId xmlns:a16="http://schemas.microsoft.com/office/drawing/2014/main" val="1433483750"/>
                  </a:ext>
                </a:extLst>
              </a:tr>
              <a:tr h="1699208">
                <a:tc>
                  <a:txBody>
                    <a:bodyPr/>
                    <a:lstStyle/>
                    <a:p>
                      <a:pPr>
                        <a:lnSpc>
                          <a:spcPct val="107000"/>
                        </a:lnSpc>
                        <a:spcAft>
                          <a:spcPts val="0"/>
                        </a:spcAft>
                      </a:pPr>
                      <a:r>
                        <a:rPr lang="en-GB" sz="1400">
                          <a:effectLst/>
                        </a:rPr>
                        <a:t>1</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a:effectLst/>
                        </a:rPr>
                        <a:t>Core Monitoring</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b="1" dirty="0">
                          <a:effectLst/>
                        </a:rPr>
                        <a:t>Azure Monitor</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dirty="0">
                          <a:effectLst/>
                        </a:rPr>
                        <a:t>The core monitoring of the Azure platform to be provided by </a:t>
                      </a:r>
                      <a:r>
                        <a:rPr lang="en-GB" sz="1400" b="0" dirty="0">
                          <a:effectLst/>
                        </a:rPr>
                        <a:t>Azure Monitor.   </a:t>
                      </a:r>
                      <a:endParaRPr lang="es-AR" sz="1400" b="0" dirty="0">
                        <a:effectLst/>
                      </a:endParaRPr>
                    </a:p>
                    <a:p>
                      <a:pPr>
                        <a:lnSpc>
                          <a:spcPct val="100000"/>
                        </a:lnSpc>
                        <a:spcAft>
                          <a:spcPts val="0"/>
                        </a:spcAft>
                      </a:pPr>
                      <a:r>
                        <a:rPr lang="en-GB" sz="1400" dirty="0">
                          <a:effectLst/>
                        </a:rPr>
                        <a:t>You can get at-a-glance reporting on the health and performance of all your cloud resources, from virtual machines to applications to individual lines of codes in the applications. You can also use this as the basis for establishing baselines for the services within Azure.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extLst>
                  <a:ext uri="{0D108BD9-81ED-4DB2-BD59-A6C34878D82A}">
                    <a16:rowId xmlns:a16="http://schemas.microsoft.com/office/drawing/2014/main" val="2593147680"/>
                  </a:ext>
                </a:extLst>
              </a:tr>
              <a:tr h="672193">
                <a:tc>
                  <a:txBody>
                    <a:bodyPr/>
                    <a:lstStyle/>
                    <a:p>
                      <a:pPr>
                        <a:lnSpc>
                          <a:spcPct val="107000"/>
                        </a:lnSpc>
                        <a:spcAft>
                          <a:spcPts val="0"/>
                        </a:spcAft>
                      </a:pPr>
                      <a:r>
                        <a:rPr lang="en-GB" sz="1400">
                          <a:effectLst/>
                        </a:rPr>
                        <a:t>2</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a:effectLst/>
                        </a:rPr>
                        <a:t>Core Monitoring</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b="1" dirty="0">
                          <a:effectLst/>
                        </a:rPr>
                        <a:t>Azure Service Health</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a:effectLst/>
                        </a:rPr>
                        <a:t>This is the best place to look for service impacting communications about outages, planned maintenance activities, and other health advisories</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extLst>
                  <a:ext uri="{0D108BD9-81ED-4DB2-BD59-A6C34878D82A}">
                    <a16:rowId xmlns:a16="http://schemas.microsoft.com/office/drawing/2014/main" val="3336457761"/>
                  </a:ext>
                </a:extLst>
              </a:tr>
              <a:tr h="1268990">
                <a:tc>
                  <a:txBody>
                    <a:bodyPr/>
                    <a:lstStyle/>
                    <a:p>
                      <a:pPr>
                        <a:lnSpc>
                          <a:spcPct val="107000"/>
                        </a:lnSpc>
                        <a:spcAft>
                          <a:spcPts val="0"/>
                        </a:spcAft>
                      </a:pPr>
                      <a:r>
                        <a:rPr lang="en-GB" sz="1400">
                          <a:effectLst/>
                        </a:rPr>
                        <a:t>3</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a:effectLst/>
                        </a:rPr>
                        <a:t>Deep Infrastructure Monitoring</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b="1" dirty="0">
                          <a:effectLst/>
                        </a:rPr>
                        <a:t>Log Analytics</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dirty="0">
                          <a:effectLst/>
                        </a:rPr>
                        <a:t>Enables you to perform </a:t>
                      </a:r>
                      <a:r>
                        <a:rPr lang="en-GB" sz="1400" b="1" dirty="0">
                          <a:effectLst/>
                        </a:rPr>
                        <a:t>in-depth analysis </a:t>
                      </a:r>
                      <a:r>
                        <a:rPr lang="en-GB" sz="1400" dirty="0">
                          <a:effectLst/>
                        </a:rPr>
                        <a:t>of specific services within Azure. Use Log Analytics in the Azure portal to write log queries and interactively </a:t>
                      </a:r>
                      <a:r>
                        <a:rPr lang="en-GB" sz="1400" dirty="0" err="1">
                          <a:effectLst/>
                        </a:rPr>
                        <a:t>analyze</a:t>
                      </a:r>
                      <a:r>
                        <a:rPr lang="en-GB" sz="1400" dirty="0">
                          <a:effectLst/>
                        </a:rPr>
                        <a:t> log data using the powerful Data Explorer analysis engine. It is also integrated into Azure Monitor.</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extLst>
                  <a:ext uri="{0D108BD9-81ED-4DB2-BD59-A6C34878D82A}">
                    <a16:rowId xmlns:a16="http://schemas.microsoft.com/office/drawing/2014/main" val="1394736628"/>
                  </a:ext>
                </a:extLst>
              </a:tr>
              <a:tr h="672193">
                <a:tc>
                  <a:txBody>
                    <a:bodyPr/>
                    <a:lstStyle/>
                    <a:p>
                      <a:pPr>
                        <a:lnSpc>
                          <a:spcPct val="107000"/>
                        </a:lnSpc>
                        <a:spcAft>
                          <a:spcPts val="0"/>
                        </a:spcAft>
                      </a:pPr>
                      <a:r>
                        <a:rPr lang="en-GB" sz="1400">
                          <a:effectLst/>
                        </a:rPr>
                        <a:t>4</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a:effectLst/>
                        </a:rPr>
                        <a:t>Deep Application Monitoring</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b="1" dirty="0">
                          <a:effectLst/>
                        </a:rPr>
                        <a:t>Application Insights</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tc>
                  <a:txBody>
                    <a:bodyPr/>
                    <a:lstStyle/>
                    <a:p>
                      <a:pPr>
                        <a:lnSpc>
                          <a:spcPct val="100000"/>
                        </a:lnSpc>
                        <a:spcAft>
                          <a:spcPts val="0"/>
                        </a:spcAft>
                      </a:pPr>
                      <a:r>
                        <a:rPr lang="en-GB" sz="1400" dirty="0">
                          <a:effectLst/>
                        </a:rPr>
                        <a:t>You can use this to monitor applications and its usage. It enables developers and data engineers to </a:t>
                      </a:r>
                      <a:r>
                        <a:rPr lang="en-GB" sz="1400" b="1" dirty="0">
                          <a:effectLst/>
                        </a:rPr>
                        <a:t>understand application usage patterns</a:t>
                      </a:r>
                      <a:r>
                        <a:rPr lang="en-GB" sz="1400" dirty="0">
                          <a:effectLst/>
                        </a:rPr>
                        <a:t>. It is also integrated into Azure Monitor.</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2631" marR="52631" marT="0" marB="0"/>
                </a:tc>
                <a:extLst>
                  <a:ext uri="{0D108BD9-81ED-4DB2-BD59-A6C34878D82A}">
                    <a16:rowId xmlns:a16="http://schemas.microsoft.com/office/drawing/2014/main" val="2848492970"/>
                  </a:ext>
                </a:extLst>
              </a:tr>
            </a:tbl>
          </a:graphicData>
        </a:graphic>
      </p:graphicFrame>
    </p:spTree>
    <p:extLst>
      <p:ext uri="{BB962C8B-B14F-4D97-AF65-F5344CB8AC3E}">
        <p14:creationId xmlns:p14="http://schemas.microsoft.com/office/powerpoint/2010/main" val="33547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6 – Designing for Efficiency and Operations</a:t>
            </a:r>
          </a:p>
        </p:txBody>
      </p:sp>
      <p:sp>
        <p:nvSpPr>
          <p:cNvPr id="2" name="Rectangle 1">
            <a:extLst>
              <a:ext uri="{FF2B5EF4-FFF2-40B4-BE49-F238E27FC236}">
                <a16:creationId xmlns:a16="http://schemas.microsoft.com/office/drawing/2014/main" id="{75B78953-2243-4923-9E14-A00D1D482F47}"/>
              </a:ext>
            </a:extLst>
          </p:cNvPr>
          <p:cNvSpPr/>
          <p:nvPr/>
        </p:nvSpPr>
        <p:spPr>
          <a:xfrm>
            <a:off x="379052" y="1130346"/>
            <a:ext cx="11110934" cy="286040"/>
          </a:xfrm>
          <a:prstGeom prst="rect">
            <a:avLst/>
          </a:prstGeom>
        </p:spPr>
        <p:txBody>
          <a:bodyPr wrap="square">
            <a:spAutoFit/>
          </a:bodyPr>
          <a:lstStyle/>
          <a:p>
            <a:pPr>
              <a:lnSpc>
                <a:spcPts val="1425"/>
              </a:lnSpc>
              <a:spcAft>
                <a:spcPts val="800"/>
              </a:spcAft>
            </a:pP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Exercise 3 - Task 1: </a:t>
            </a:r>
            <a:r>
              <a:rPr lang="en-US"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Use Automation to Reduce Effort and Error</a:t>
            </a:r>
            <a:r>
              <a:rPr lang="en-GB" sz="1800" b="1" dirty="0">
                <a:solidFill>
                  <a:srgbClr val="000000"/>
                </a:solidFill>
                <a:latin typeface="Segoe UI" panose="020B0502040204020203" pitchFamily="34" charset="0"/>
                <a:ea typeface="Calibri" panose="020F0502020204030204" pitchFamily="34" charset="0"/>
                <a:cs typeface="Times New Roman" panose="02020603050405020304" pitchFamily="18" charset="0"/>
              </a:rPr>
              <a: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2B6850D-64D2-4316-B6BB-9AFC2C9B2DB1}"/>
              </a:ext>
            </a:extLst>
          </p:cNvPr>
          <p:cNvGraphicFramePr>
            <a:graphicFrameLocks noGrp="1"/>
          </p:cNvGraphicFramePr>
          <p:nvPr>
            <p:extLst>
              <p:ext uri="{D42A27DB-BD31-4B8C-83A1-F6EECF244321}">
                <p14:modId xmlns:p14="http://schemas.microsoft.com/office/powerpoint/2010/main" val="2759616517"/>
              </p:ext>
            </p:extLst>
          </p:nvPr>
        </p:nvGraphicFramePr>
        <p:xfrm>
          <a:off x="471466" y="1623216"/>
          <a:ext cx="7204198" cy="1528064"/>
        </p:xfrm>
        <a:graphic>
          <a:graphicData uri="http://schemas.openxmlformats.org/drawingml/2006/table">
            <a:tbl>
              <a:tblPr firstRow="1" firstCol="1" bandRow="1">
                <a:tableStyleId>{5C22544A-7EE6-4342-B048-85BDC9FD1C3A}</a:tableStyleId>
              </a:tblPr>
              <a:tblGrid>
                <a:gridCol w="459890">
                  <a:extLst>
                    <a:ext uri="{9D8B030D-6E8A-4147-A177-3AD203B41FA5}">
                      <a16:colId xmlns:a16="http://schemas.microsoft.com/office/drawing/2014/main" val="3042540700"/>
                    </a:ext>
                  </a:extLst>
                </a:gridCol>
                <a:gridCol w="6744308">
                  <a:extLst>
                    <a:ext uri="{9D8B030D-6E8A-4147-A177-3AD203B41FA5}">
                      <a16:colId xmlns:a16="http://schemas.microsoft.com/office/drawing/2014/main" val="3455082399"/>
                    </a:ext>
                  </a:extLst>
                </a:gridCol>
              </a:tblGrid>
              <a:tr h="382016">
                <a:tc>
                  <a:txBody>
                    <a:bodyPr/>
                    <a:lstStyle/>
                    <a:p>
                      <a:pPr>
                        <a:lnSpc>
                          <a:spcPct val="107000"/>
                        </a:lnSpc>
                        <a:spcAft>
                          <a:spcPts val="0"/>
                        </a:spcAft>
                      </a:pPr>
                      <a:r>
                        <a:rPr lang="en-GB" sz="2000">
                          <a:effectLst/>
                        </a:rPr>
                        <a:t>#</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2000">
                          <a:effectLst/>
                        </a:rPr>
                        <a:t>Automation methods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9891175"/>
                  </a:ext>
                </a:extLst>
              </a:tr>
              <a:tr h="382016">
                <a:tc>
                  <a:txBody>
                    <a:bodyPr/>
                    <a:lstStyle/>
                    <a:p>
                      <a:pPr>
                        <a:lnSpc>
                          <a:spcPct val="107000"/>
                        </a:lnSpc>
                        <a:spcAft>
                          <a:spcPts val="0"/>
                        </a:spcAft>
                      </a:pPr>
                      <a:r>
                        <a:rPr lang="en-GB" sz="2000">
                          <a:effectLst/>
                        </a:rPr>
                        <a:t>1</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2000">
                          <a:effectLst/>
                        </a:rPr>
                        <a:t>Azure CLI</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6928492"/>
                  </a:ext>
                </a:extLst>
              </a:tr>
              <a:tr h="382016">
                <a:tc>
                  <a:txBody>
                    <a:bodyPr/>
                    <a:lstStyle/>
                    <a:p>
                      <a:pPr>
                        <a:lnSpc>
                          <a:spcPct val="107000"/>
                        </a:lnSpc>
                        <a:spcAft>
                          <a:spcPts val="0"/>
                        </a:spcAft>
                      </a:pPr>
                      <a:r>
                        <a:rPr lang="en-GB" sz="2000">
                          <a:effectLst/>
                        </a:rPr>
                        <a:t>2</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2000">
                          <a:effectLst/>
                        </a:rPr>
                        <a:t>PowerShell</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6752944"/>
                  </a:ext>
                </a:extLst>
              </a:tr>
              <a:tr h="382016">
                <a:tc>
                  <a:txBody>
                    <a:bodyPr/>
                    <a:lstStyle/>
                    <a:p>
                      <a:pPr>
                        <a:lnSpc>
                          <a:spcPct val="107000"/>
                        </a:lnSpc>
                        <a:spcAft>
                          <a:spcPts val="0"/>
                        </a:spcAft>
                      </a:pPr>
                      <a:r>
                        <a:rPr lang="en-GB" sz="2000">
                          <a:effectLst/>
                        </a:rPr>
                        <a:t>3</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2000" dirty="0">
                          <a:effectLst/>
                        </a:rPr>
                        <a:t>Azure Resource Manager Templates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5551149"/>
                  </a:ext>
                </a:extLst>
              </a:tr>
            </a:tbl>
          </a:graphicData>
        </a:graphic>
      </p:graphicFrame>
      <p:sp>
        <p:nvSpPr>
          <p:cNvPr id="4" name="Rectangle 3">
            <a:extLst>
              <a:ext uri="{FF2B5EF4-FFF2-40B4-BE49-F238E27FC236}">
                <a16:creationId xmlns:a16="http://schemas.microsoft.com/office/drawing/2014/main" id="{5A14711C-E985-47CF-B630-AFF90DBFDFD1}"/>
              </a:ext>
            </a:extLst>
          </p:cNvPr>
          <p:cNvSpPr/>
          <p:nvPr/>
        </p:nvSpPr>
        <p:spPr>
          <a:xfrm>
            <a:off x="471466" y="3514826"/>
            <a:ext cx="11110934" cy="2357056"/>
          </a:xfrm>
          <a:prstGeom prst="rect">
            <a:avLst/>
          </a:prstGeom>
        </p:spPr>
        <p:txBody>
          <a:bodyPr wrap="square">
            <a:spAutoFit/>
          </a:bodyPr>
          <a:lstStyle/>
          <a:p>
            <a:pPr>
              <a:lnSpc>
                <a:spcPct val="107000"/>
              </a:lnSpc>
              <a:spcAft>
                <a:spcPts val="800"/>
              </a:spcAft>
            </a:pPr>
            <a:r>
              <a:rPr lang="en-GB" sz="1800" b="1" dirty="0">
                <a:latin typeface="Segoe UI" panose="020B0502040204020203" pitchFamily="34" charset="0"/>
                <a:ea typeface="Calibri" panose="020F0502020204030204" pitchFamily="34" charset="0"/>
                <a:cs typeface="Times New Roman" panose="02020603050405020304" pitchFamily="18" charset="0"/>
              </a:rPr>
              <a:t>What is the difference between imperative and declarative automation?</a:t>
            </a:r>
            <a:endParaRPr lang="es-AR"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800" dirty="0">
                <a:latin typeface="Segoe UI" panose="020B0502040204020203" pitchFamily="34" charset="0"/>
                <a:ea typeface="Calibri" panose="020F0502020204030204" pitchFamily="34" charset="0"/>
                <a:cs typeface="Times New Roman" panose="02020603050405020304" pitchFamily="18" charset="0"/>
              </a:rPr>
              <a:t>With </a:t>
            </a:r>
            <a:r>
              <a:rPr lang="en-GB" sz="1800" u="sng" dirty="0">
                <a:latin typeface="Segoe UI" panose="020B0502040204020203" pitchFamily="34" charset="0"/>
                <a:ea typeface="Calibri" panose="020F0502020204030204" pitchFamily="34" charset="0"/>
                <a:cs typeface="Times New Roman" panose="02020603050405020304" pitchFamily="18" charset="0"/>
              </a:rPr>
              <a:t>imperative</a:t>
            </a:r>
            <a:r>
              <a:rPr lang="en-GB" sz="1800" dirty="0">
                <a:latin typeface="Segoe UI" panose="020B0502040204020203" pitchFamily="34" charset="0"/>
                <a:ea typeface="Calibri" panose="020F0502020204030204" pitchFamily="34" charset="0"/>
                <a:cs typeface="Times New Roman" panose="02020603050405020304" pitchFamily="18" charset="0"/>
              </a:rPr>
              <a:t> automation, we're </a:t>
            </a:r>
            <a:r>
              <a:rPr lang="en-GB" sz="1800" u="sng" dirty="0">
                <a:latin typeface="Segoe UI" panose="020B0502040204020203" pitchFamily="34" charset="0"/>
                <a:ea typeface="Calibri" panose="020F0502020204030204" pitchFamily="34" charset="0"/>
                <a:cs typeface="Times New Roman" panose="02020603050405020304" pitchFamily="18" charset="0"/>
              </a:rPr>
              <a:t>specifying how things are to be done</a:t>
            </a:r>
            <a:r>
              <a:rPr lang="en-GB" sz="1800" dirty="0">
                <a:latin typeface="Segoe UI" panose="020B0502040204020203" pitchFamily="34" charset="0"/>
                <a:ea typeface="Calibri" panose="020F0502020204030204" pitchFamily="34" charset="0"/>
                <a:cs typeface="Times New Roman" panose="02020603050405020304" pitchFamily="18" charset="0"/>
              </a:rPr>
              <a:t>. This is typically done </a:t>
            </a:r>
            <a:r>
              <a:rPr lang="en-GB" sz="1800" u="sng" dirty="0">
                <a:latin typeface="Segoe UI" panose="020B0502040204020203" pitchFamily="34" charset="0"/>
                <a:ea typeface="Calibri" panose="020F0502020204030204" pitchFamily="34" charset="0"/>
                <a:cs typeface="Times New Roman" panose="02020603050405020304" pitchFamily="18" charset="0"/>
              </a:rPr>
              <a:t>programmatically</a:t>
            </a:r>
            <a:r>
              <a:rPr lang="en-GB" sz="1800" dirty="0">
                <a:latin typeface="Segoe UI" panose="020B0502040204020203" pitchFamily="34" charset="0"/>
                <a:ea typeface="Calibri" panose="020F0502020204030204" pitchFamily="34" charset="0"/>
                <a:cs typeface="Times New Roman" panose="02020603050405020304" pitchFamily="18" charset="0"/>
              </a:rPr>
              <a:t> through a scripting language or SDK. For Azure resources, we could use the Azure CLI or Azure PowerShell. </a:t>
            </a:r>
          </a:p>
          <a:p>
            <a:pPr marL="285750" indent="-285750">
              <a:lnSpc>
                <a:spcPct val="107000"/>
              </a:lnSpc>
              <a:spcAft>
                <a:spcPts val="800"/>
              </a:spcAft>
              <a:buFont typeface="Arial" panose="020B0604020202020204" pitchFamily="34" charset="0"/>
              <a:buChar char="•"/>
            </a:pPr>
            <a:r>
              <a:rPr lang="en-GB" sz="1800" dirty="0">
                <a:latin typeface="Segoe UI" panose="020B0502040204020203" pitchFamily="34" charset="0"/>
                <a:ea typeface="Calibri" panose="020F0502020204030204" pitchFamily="34" charset="0"/>
                <a:cs typeface="Times New Roman" panose="02020603050405020304" pitchFamily="18" charset="0"/>
              </a:rPr>
              <a:t>With </a:t>
            </a:r>
            <a:r>
              <a:rPr lang="en-GB" sz="1800" u="sng" dirty="0">
                <a:latin typeface="Segoe UI" panose="020B0502040204020203" pitchFamily="34" charset="0"/>
                <a:ea typeface="Calibri" panose="020F0502020204030204" pitchFamily="34" charset="0"/>
                <a:cs typeface="Times New Roman" panose="02020603050405020304" pitchFamily="18" charset="0"/>
              </a:rPr>
              <a:t>declarative</a:t>
            </a:r>
            <a:r>
              <a:rPr lang="en-GB" sz="1800" dirty="0">
                <a:latin typeface="Segoe UI" panose="020B0502040204020203" pitchFamily="34" charset="0"/>
                <a:ea typeface="Calibri" panose="020F0502020204030204" pitchFamily="34" charset="0"/>
                <a:cs typeface="Times New Roman" panose="02020603050405020304" pitchFamily="18" charset="0"/>
              </a:rPr>
              <a:t> automation, we're </a:t>
            </a:r>
            <a:r>
              <a:rPr lang="en-GB" sz="1800" u="sng" dirty="0">
                <a:latin typeface="Segoe UI" panose="020B0502040204020203" pitchFamily="34" charset="0"/>
                <a:ea typeface="Calibri" panose="020F0502020204030204" pitchFamily="34" charset="0"/>
                <a:cs typeface="Times New Roman" panose="02020603050405020304" pitchFamily="18" charset="0"/>
              </a:rPr>
              <a:t>specifying what we want our result to be</a:t>
            </a:r>
            <a:r>
              <a:rPr lang="en-GB" sz="1800" dirty="0">
                <a:latin typeface="Segoe UI" panose="020B0502040204020203" pitchFamily="34" charset="0"/>
                <a:ea typeface="Calibri" panose="020F0502020204030204" pitchFamily="34" charset="0"/>
                <a:cs typeface="Times New Roman" panose="02020603050405020304" pitchFamily="18" charset="0"/>
              </a:rPr>
              <a:t>, leaving the details of how it's done to the system we're using. On Azure, declarative automation is done through the use of Azure </a:t>
            </a:r>
            <a:r>
              <a:rPr lang="en-GB" sz="1800" u="sng" dirty="0">
                <a:latin typeface="Segoe UI" panose="020B0502040204020203" pitchFamily="34" charset="0"/>
                <a:ea typeface="Calibri" panose="020F0502020204030204" pitchFamily="34" charset="0"/>
                <a:cs typeface="Times New Roman" panose="02020603050405020304" pitchFamily="18" charset="0"/>
              </a:rPr>
              <a:t>Resource Manager templates</a:t>
            </a:r>
            <a:r>
              <a:rPr lang="en-GB" sz="1800" dirty="0">
                <a:latin typeface="Segoe UI" panose="020B0502040204020203" pitchFamily="34" charset="0"/>
                <a:ea typeface="Calibri" panose="020F0502020204030204" pitchFamily="34" charset="0"/>
                <a:cs typeface="Times New Roman" panose="02020603050405020304" pitchFamily="18" charset="0"/>
              </a:rPr>
              <a: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14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watching this video that introduces </a:t>
            </a:r>
            <a:r>
              <a:rPr lang="en-US" dirty="0">
                <a:hlinkClick r:id="rId4"/>
              </a:rPr>
              <a:t>Azure DevOps </a:t>
            </a:r>
            <a:r>
              <a:rPr lang="en-US" dirty="0"/>
              <a:t>and how you can use it to bring about operational efficiencies.</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r>
              <a:rPr lang="en-GB" sz="1800" dirty="0"/>
              <a:t>- Maximize efficiency of cloud spend</a:t>
            </a:r>
          </a:p>
          <a:p>
            <a:r>
              <a:rPr lang="en-GB" sz="1800" dirty="0"/>
              <a:t>- Use Monitoring and Analytics to gain Operational Insights</a:t>
            </a:r>
          </a:p>
          <a:p>
            <a:r>
              <a:rPr lang="en-GB" sz="1800" dirty="0"/>
              <a:t>- Use Automation to reduce effort and errors</a:t>
            </a:r>
            <a:endParaRPr lang="en-US" sz="1800" dirty="0"/>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465016"/>
          </a:xfrm>
        </p:spPr>
        <p:txBody>
          <a:bodyPr/>
          <a:lstStyle/>
          <a:p>
            <a:r>
              <a:rPr lang="en-GB" dirty="0"/>
              <a:t>Maximize efficiency of cloud spend</a:t>
            </a:r>
          </a:p>
          <a:p>
            <a:r>
              <a:rPr lang="en-GB" dirty="0"/>
              <a:t>Use Monitoring and Analytics to gain Operational Insights</a:t>
            </a:r>
          </a:p>
          <a:p>
            <a:r>
              <a:rPr lang="en-GB" dirty="0"/>
              <a:t>Use Automation to reduce effort and errors</a:t>
            </a:r>
            <a:endParaRPr lang="en-US" dirty="0"/>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5" y="2875002"/>
            <a:ext cx="4161981" cy="1107996"/>
          </a:xfrm>
        </p:spPr>
        <p:txBody>
          <a:bodyPr wrap="square" anchor="ctr">
            <a:normAutofit/>
          </a:bodyPr>
          <a:lstStyle/>
          <a:p>
            <a:r>
              <a:rPr lang="en-US" dirty="0"/>
              <a:t>Maximize your Cloud Spend</a:t>
            </a:r>
          </a:p>
        </p:txBody>
      </p:sp>
      <p:pic>
        <p:nvPicPr>
          <p:cNvPr id="4" name="Picture 3">
            <a:extLst>
              <a:ext uri="{FF2B5EF4-FFF2-40B4-BE49-F238E27FC236}">
                <a16:creationId xmlns:a16="http://schemas.microsoft.com/office/drawing/2014/main" id="{BCDA869D-E3CC-4DFD-AF33-3A9AB6A41C1A}"/>
              </a:ext>
            </a:extLst>
          </p:cNvPr>
          <p:cNvPicPr>
            <a:picLocks noChangeAspect="1"/>
          </p:cNvPicPr>
          <p:nvPr/>
        </p:nvPicPr>
        <p:blipFill>
          <a:blip r:embed="rId3"/>
          <a:stretch>
            <a:fillRect/>
          </a:stretch>
        </p:blipFill>
        <p:spPr>
          <a:xfrm>
            <a:off x="4859867" y="1002982"/>
            <a:ext cx="6858000" cy="4852035"/>
          </a:xfrm>
          <a:prstGeom prst="rect">
            <a:avLst/>
          </a:prstGeom>
          <a:noFill/>
        </p:spPr>
      </p:pic>
    </p:spTree>
    <p:extLst>
      <p:ext uri="{BB962C8B-B14F-4D97-AF65-F5344CB8AC3E}">
        <p14:creationId xmlns:p14="http://schemas.microsoft.com/office/powerpoint/2010/main" val="4008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FD0B82-E5C1-4426-A32A-7082E5C3AAC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6596" r="4164"/>
          <a:stretch/>
        </p:blipFill>
        <p:spPr>
          <a:xfrm flipH="1">
            <a:off x="6097587" y="0"/>
            <a:ext cx="6094414" cy="6858526"/>
          </a:xfrm>
          <a:prstGeom prst="rect">
            <a:avLst/>
          </a:prstGeom>
        </p:spPr>
      </p:pic>
      <p:sp>
        <p:nvSpPr>
          <p:cNvPr id="2" name="Rectangle 1">
            <a:extLst>
              <a:ext uri="{FF2B5EF4-FFF2-40B4-BE49-F238E27FC236}">
                <a16:creationId xmlns:a16="http://schemas.microsoft.com/office/drawing/2014/main" id="{53ECA5C1-B56D-48D4-89FD-EA8162546AE2}"/>
              </a:ext>
            </a:extLst>
          </p:cNvPr>
          <p:cNvSpPr/>
          <p:nvPr/>
        </p:nvSpPr>
        <p:spPr>
          <a:xfrm>
            <a:off x="228600" y="952841"/>
            <a:ext cx="6096000" cy="5509200"/>
          </a:xfrm>
          <a:prstGeom prst="rect">
            <a:avLst/>
          </a:prstGeom>
        </p:spPr>
        <p:txBody>
          <a:bodyPr>
            <a:spAutoFit/>
          </a:bodyPr>
          <a:lstStyle/>
          <a:p>
            <a:pPr marL="342900" lvl="0" indent="-342900">
              <a:buFont typeface="Arial" panose="020B0604020202020204" pitchFamily="34" charset="0"/>
              <a:buChar char="•"/>
            </a:pPr>
            <a:r>
              <a:rPr lang="en-GB" sz="2200" dirty="0">
                <a:solidFill>
                  <a:srgbClr val="505050"/>
                </a:solidFill>
              </a:rPr>
              <a:t>How the cloud changes your expenses</a:t>
            </a:r>
          </a:p>
          <a:p>
            <a:pPr marL="342900" lvl="0" indent="-342900">
              <a:buFont typeface="Arial" panose="020B0604020202020204" pitchFamily="34" charset="0"/>
              <a:buChar char="•"/>
            </a:pPr>
            <a:r>
              <a:rPr lang="en-GB" sz="2200" dirty="0">
                <a:solidFill>
                  <a:srgbClr val="FF0000"/>
                </a:solidFill>
              </a:rPr>
              <a:t>Track</a:t>
            </a:r>
            <a:r>
              <a:rPr lang="en-GB" sz="2200" dirty="0">
                <a:solidFill>
                  <a:srgbClr val="505050"/>
                </a:solidFill>
              </a:rPr>
              <a:t> your cloud spend</a:t>
            </a:r>
          </a:p>
          <a:p>
            <a:pPr marL="342900" lvl="0" indent="-342900">
              <a:buFont typeface="Arial" panose="020B0604020202020204" pitchFamily="34" charset="0"/>
              <a:buChar char="•"/>
            </a:pPr>
            <a:r>
              <a:rPr lang="en-GB" sz="2200" dirty="0">
                <a:solidFill>
                  <a:srgbClr val="505050"/>
                </a:solidFill>
              </a:rPr>
              <a:t>Organize to optimize</a:t>
            </a:r>
          </a:p>
          <a:p>
            <a:pPr marL="342900" lvl="0" indent="-342900">
              <a:buFont typeface="Arial" panose="020B0604020202020204" pitchFamily="34" charset="0"/>
              <a:buChar char="•"/>
            </a:pPr>
            <a:r>
              <a:rPr lang="en-GB" sz="2200" dirty="0">
                <a:solidFill>
                  <a:srgbClr val="505050"/>
                </a:solidFill>
              </a:rPr>
              <a:t>Optimizing IaaS costs – Azure Advisor</a:t>
            </a:r>
          </a:p>
          <a:p>
            <a:pPr marL="800083" lvl="1" indent="-342900">
              <a:buFont typeface="Arial" panose="020B0604020202020204" pitchFamily="34" charset="0"/>
              <a:buChar char="•"/>
            </a:pPr>
            <a:r>
              <a:rPr lang="en-GB" sz="2200" dirty="0">
                <a:solidFill>
                  <a:srgbClr val="505050"/>
                </a:solidFill>
              </a:rPr>
              <a:t>Compute</a:t>
            </a:r>
          </a:p>
          <a:p>
            <a:pPr marL="800083" lvl="1" indent="-342900">
              <a:buFont typeface="Arial" panose="020B0604020202020204" pitchFamily="34" charset="0"/>
              <a:buChar char="•"/>
            </a:pPr>
            <a:r>
              <a:rPr lang="en-GB" sz="2200" dirty="0">
                <a:solidFill>
                  <a:srgbClr val="505050"/>
                </a:solidFill>
              </a:rPr>
              <a:t>Right size virtual machines</a:t>
            </a:r>
          </a:p>
          <a:p>
            <a:pPr marL="800083" lvl="1" indent="-342900">
              <a:buFont typeface="Arial" panose="020B0604020202020204" pitchFamily="34" charset="0"/>
              <a:buChar char="•"/>
            </a:pPr>
            <a:r>
              <a:rPr lang="en-GB" sz="2200" dirty="0">
                <a:solidFill>
                  <a:srgbClr val="505050"/>
                </a:solidFill>
              </a:rPr>
              <a:t>Implement shutdown schedules for virtual machines</a:t>
            </a:r>
          </a:p>
          <a:p>
            <a:pPr marL="800083" lvl="1" indent="-342900">
              <a:buFont typeface="Arial" panose="020B0604020202020204" pitchFamily="34" charset="0"/>
              <a:buChar char="•"/>
            </a:pPr>
            <a:r>
              <a:rPr lang="en-GB" sz="2200" dirty="0">
                <a:solidFill>
                  <a:srgbClr val="505050"/>
                </a:solidFill>
              </a:rPr>
              <a:t>Apply compute cost discounts</a:t>
            </a:r>
          </a:p>
          <a:p>
            <a:pPr marL="800083" lvl="1" indent="-342900">
              <a:buFont typeface="Arial" panose="020B0604020202020204" pitchFamily="34" charset="0"/>
              <a:buChar char="•"/>
            </a:pPr>
            <a:r>
              <a:rPr lang="en-GB" sz="2200" dirty="0">
                <a:solidFill>
                  <a:srgbClr val="505050"/>
                </a:solidFill>
              </a:rPr>
              <a:t>Virtual machine disk storage cost optimization (std vs premium)</a:t>
            </a:r>
          </a:p>
          <a:p>
            <a:pPr marL="342900" lvl="0" indent="-342900">
              <a:buFont typeface="Arial" panose="020B0604020202020204" pitchFamily="34" charset="0"/>
              <a:buChar char="•"/>
            </a:pPr>
            <a:r>
              <a:rPr lang="en-GB" sz="2200" dirty="0">
                <a:solidFill>
                  <a:srgbClr val="505050"/>
                </a:solidFill>
              </a:rPr>
              <a:t>Optimizing PaaS costs</a:t>
            </a:r>
          </a:p>
          <a:p>
            <a:pPr marL="800083" lvl="1" indent="-342900">
              <a:buFont typeface="Arial" panose="020B0604020202020204" pitchFamily="34" charset="0"/>
              <a:buChar char="•"/>
            </a:pPr>
            <a:r>
              <a:rPr lang="en-GB" sz="2200" dirty="0">
                <a:solidFill>
                  <a:srgbClr val="FF0000"/>
                </a:solidFill>
              </a:rPr>
              <a:t>Optimizing Azure SQL Database costs</a:t>
            </a:r>
          </a:p>
          <a:p>
            <a:pPr marL="800083" lvl="1" indent="-342900">
              <a:buFont typeface="Arial" panose="020B0604020202020204" pitchFamily="34" charset="0"/>
              <a:buChar char="•"/>
            </a:pPr>
            <a:r>
              <a:rPr lang="en-GB" sz="2200" dirty="0">
                <a:solidFill>
                  <a:srgbClr val="505050"/>
                </a:solidFill>
              </a:rPr>
              <a:t>Optimizing Blob storage costs</a:t>
            </a:r>
          </a:p>
          <a:p>
            <a:pPr marL="800083" lvl="1" indent="-342900">
              <a:buFont typeface="Arial" panose="020B0604020202020204" pitchFamily="34" charset="0"/>
              <a:buChar char="•"/>
            </a:pPr>
            <a:r>
              <a:rPr lang="en-GB" sz="2200" dirty="0">
                <a:solidFill>
                  <a:srgbClr val="FF0000"/>
                </a:solidFill>
              </a:rPr>
              <a:t>Leverage consumption pricing models</a:t>
            </a:r>
          </a:p>
          <a:p>
            <a:pPr marL="800083" lvl="1" indent="-342900">
              <a:buFont typeface="Arial" panose="020B0604020202020204" pitchFamily="34" charset="0"/>
              <a:buChar char="•"/>
            </a:pPr>
            <a:r>
              <a:rPr lang="en-GB" sz="2200" dirty="0">
                <a:solidFill>
                  <a:srgbClr val="505050"/>
                </a:solidFill>
              </a:rPr>
              <a:t>Pause Compute Operations</a:t>
            </a:r>
            <a:endParaRPr kumimoji="0" lang="en-GB" sz="2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 name="Title 2"/>
          <p:cNvSpPr>
            <a:spLocks noGrp="1"/>
          </p:cNvSpPr>
          <p:nvPr>
            <p:ph type="title"/>
          </p:nvPr>
        </p:nvSpPr>
        <p:spPr/>
        <p:txBody>
          <a:bodyPr/>
          <a:lstStyle/>
          <a:p>
            <a:r>
              <a:rPr lang="en-US" sz="3900" dirty="0"/>
              <a:t>Maximize your Cloud Spend</a:t>
            </a:r>
            <a:endParaRPr lang="en-GB" sz="3900" dirty="0"/>
          </a:p>
        </p:txBody>
      </p:sp>
    </p:spTree>
    <p:extLst>
      <p:ext uri="{BB962C8B-B14F-4D97-AF65-F5344CB8AC3E}">
        <p14:creationId xmlns:p14="http://schemas.microsoft.com/office/powerpoint/2010/main" val="30958805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Optimizing Azure SQL Database Costs</a:t>
            </a:r>
          </a:p>
        </p:txBody>
      </p:sp>
      <p:sp>
        <p:nvSpPr>
          <p:cNvPr id="6" name="Text Placeholder 5"/>
          <p:cNvSpPr>
            <a:spLocks noGrp="1"/>
          </p:cNvSpPr>
          <p:nvPr>
            <p:ph type="body" sz="quarter" idx="10"/>
          </p:nvPr>
        </p:nvSpPr>
        <p:spPr>
          <a:xfrm>
            <a:off x="471466" y="1108734"/>
            <a:ext cx="11423354" cy="1317284"/>
          </a:xfrm>
        </p:spPr>
        <p:txBody>
          <a:bodyPr/>
          <a:lstStyle/>
          <a:p>
            <a:r>
              <a:rPr lang="en-US" dirty="0"/>
              <a:t>DTU vs </a:t>
            </a:r>
            <a:r>
              <a:rPr lang="en-US" dirty="0" err="1"/>
              <a:t>vCores</a:t>
            </a:r>
            <a:r>
              <a:rPr lang="en-US" dirty="0"/>
              <a:t> Model</a:t>
            </a:r>
          </a:p>
          <a:p>
            <a:r>
              <a:rPr lang="en-US" dirty="0"/>
              <a:t>If your database has unpredictable bursts or spikes in activity?</a:t>
            </a:r>
          </a:p>
          <a:p>
            <a:pPr lvl="1"/>
            <a:r>
              <a:rPr lang="en-US" dirty="0"/>
              <a:t>Elastic pools can reduce costs for unpredictable workloads.</a:t>
            </a:r>
          </a:p>
        </p:txBody>
      </p:sp>
      <p:pic>
        <p:nvPicPr>
          <p:cNvPr id="2" name="Picture 1">
            <a:extLst>
              <a:ext uri="{FF2B5EF4-FFF2-40B4-BE49-F238E27FC236}">
                <a16:creationId xmlns:a16="http://schemas.microsoft.com/office/drawing/2014/main" id="{4AE2B642-9963-4D03-AE05-06834F220563}"/>
              </a:ext>
            </a:extLst>
          </p:cNvPr>
          <p:cNvPicPr>
            <a:picLocks noChangeAspect="1"/>
          </p:cNvPicPr>
          <p:nvPr/>
        </p:nvPicPr>
        <p:blipFill>
          <a:blip r:embed="rId3"/>
          <a:stretch>
            <a:fillRect/>
          </a:stretch>
        </p:blipFill>
        <p:spPr>
          <a:xfrm>
            <a:off x="2110155" y="2611236"/>
            <a:ext cx="7091462" cy="3493518"/>
          </a:xfrm>
          <a:prstGeom prst="rect">
            <a:avLst/>
          </a:prstGeom>
        </p:spPr>
      </p:pic>
    </p:spTree>
    <p:extLst>
      <p:ext uri="{BB962C8B-B14F-4D97-AF65-F5344CB8AC3E}">
        <p14:creationId xmlns:p14="http://schemas.microsoft.com/office/powerpoint/2010/main" val="368638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Database Dynamic Scaling</a:t>
            </a:r>
          </a:p>
        </p:txBody>
      </p:sp>
      <p:sp>
        <p:nvSpPr>
          <p:cNvPr id="6" name="Text Placeholder 5"/>
          <p:cNvSpPr>
            <a:spLocks noGrp="1"/>
          </p:cNvSpPr>
          <p:nvPr>
            <p:ph type="body" sz="quarter" idx="10"/>
          </p:nvPr>
        </p:nvSpPr>
        <p:spPr>
          <a:xfrm>
            <a:off x="471466" y="1108734"/>
            <a:ext cx="11423354" cy="3040832"/>
          </a:xfrm>
        </p:spPr>
        <p:txBody>
          <a:bodyPr/>
          <a:lstStyle/>
          <a:p>
            <a:r>
              <a:rPr lang="en-US" dirty="0"/>
              <a:t>Azure SQL Database</a:t>
            </a:r>
          </a:p>
          <a:p>
            <a:pPr lvl="1"/>
            <a:r>
              <a:rPr lang="en-US" dirty="0"/>
              <a:t>With a single database, you can use either DTU or </a:t>
            </a:r>
            <a:r>
              <a:rPr lang="en-US" dirty="0" err="1"/>
              <a:t>vCore</a:t>
            </a:r>
            <a:r>
              <a:rPr lang="en-US" dirty="0"/>
              <a:t> models to define maximum amount of resources that will be assigned to each database.</a:t>
            </a:r>
          </a:p>
          <a:p>
            <a:pPr lvl="1"/>
            <a:r>
              <a:rPr lang="en-US" dirty="0"/>
              <a:t>Elastic pools enable you to define maximum resource limit per group of databases in the pool.</a:t>
            </a:r>
          </a:p>
          <a:p>
            <a:r>
              <a:rPr lang="en-US" dirty="0"/>
              <a:t>Azure SQL Managed Instance</a:t>
            </a:r>
          </a:p>
          <a:p>
            <a:pPr lvl="1"/>
            <a:r>
              <a:rPr lang="en-US" dirty="0"/>
              <a:t>SQL Managed Instance uses </a:t>
            </a:r>
            <a:r>
              <a:rPr lang="en-US" dirty="0" err="1"/>
              <a:t>vCores</a:t>
            </a:r>
            <a:r>
              <a:rPr lang="en-US" dirty="0"/>
              <a:t> mode and enables you to define maximum CPU cores and maximum of storage allocated to your instance. </a:t>
            </a:r>
          </a:p>
          <a:p>
            <a:pPr lvl="1"/>
            <a:r>
              <a:rPr lang="en-US" dirty="0"/>
              <a:t>All databases within the managed instance will share the resources allocated to the instance.</a:t>
            </a:r>
          </a:p>
        </p:txBody>
      </p:sp>
      <p:sp>
        <p:nvSpPr>
          <p:cNvPr id="2" name="Rectangle 1">
            <a:extLst>
              <a:ext uri="{FF2B5EF4-FFF2-40B4-BE49-F238E27FC236}">
                <a16:creationId xmlns:a16="http://schemas.microsoft.com/office/drawing/2014/main" id="{9471FCA3-3EF4-4785-924F-78BA86B48B81}"/>
              </a:ext>
            </a:extLst>
          </p:cNvPr>
          <p:cNvSpPr/>
          <p:nvPr/>
        </p:nvSpPr>
        <p:spPr>
          <a:xfrm>
            <a:off x="471466" y="5287108"/>
            <a:ext cx="11321949" cy="363946"/>
          </a:xfrm>
          <a:prstGeom prst="rect">
            <a:avLst/>
          </a:prstGeom>
        </p:spPr>
        <p:txBody>
          <a:bodyPr wrap="square">
            <a:spAutoFit/>
          </a:bodyPr>
          <a:lstStyle/>
          <a:p>
            <a:r>
              <a:rPr lang="es-AR" dirty="0">
                <a:hlinkClick r:id="rId3"/>
              </a:rPr>
              <a:t>https://azure.microsoft.com/en-us/resources/videos/azure-sql-database-dynamically-scale-up-or-scale-down/</a:t>
            </a:r>
            <a:endParaRPr lang="en-US" dirty="0"/>
          </a:p>
        </p:txBody>
      </p:sp>
    </p:spTree>
    <p:extLst>
      <p:ext uri="{BB962C8B-B14F-4D97-AF65-F5344CB8AC3E}">
        <p14:creationId xmlns:p14="http://schemas.microsoft.com/office/powerpoint/2010/main" val="53095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Alternative scale methods</a:t>
            </a:r>
          </a:p>
        </p:txBody>
      </p:sp>
      <p:sp>
        <p:nvSpPr>
          <p:cNvPr id="6" name="Text Placeholder 5"/>
          <p:cNvSpPr>
            <a:spLocks noGrp="1"/>
          </p:cNvSpPr>
          <p:nvPr>
            <p:ph type="body" sz="quarter" idx="10"/>
          </p:nvPr>
        </p:nvSpPr>
        <p:spPr>
          <a:xfrm>
            <a:off x="471466" y="1108734"/>
            <a:ext cx="11423354" cy="4222694"/>
          </a:xfrm>
        </p:spPr>
        <p:txBody>
          <a:bodyPr/>
          <a:lstStyle/>
          <a:p>
            <a:r>
              <a:rPr lang="en-US" dirty="0"/>
              <a:t>Read scale-out is an available feature where you are getting one read-only replica of your data where you can execute demanding read-only queries such as reports. </a:t>
            </a:r>
          </a:p>
          <a:p>
            <a:r>
              <a:rPr lang="en-US" dirty="0"/>
              <a:t>A read-only replica will handle your read-only workload without affecting resource usage on your primary database.</a:t>
            </a:r>
          </a:p>
          <a:p>
            <a:endParaRPr lang="en-US" dirty="0"/>
          </a:p>
          <a:p>
            <a:r>
              <a:rPr lang="en-US" dirty="0"/>
              <a:t>Database </a:t>
            </a:r>
            <a:r>
              <a:rPr lang="en-US" dirty="0" err="1"/>
              <a:t>sharding</a:t>
            </a:r>
            <a:r>
              <a:rPr lang="en-US" dirty="0"/>
              <a:t> is a set of techniques that enables you to split your data into several databases and scale them independently.</a:t>
            </a:r>
          </a:p>
          <a:p>
            <a:endParaRPr lang="en-US" dirty="0"/>
          </a:p>
        </p:txBody>
      </p:sp>
      <p:sp>
        <p:nvSpPr>
          <p:cNvPr id="2" name="Rectangle 1">
            <a:extLst>
              <a:ext uri="{FF2B5EF4-FFF2-40B4-BE49-F238E27FC236}">
                <a16:creationId xmlns:a16="http://schemas.microsoft.com/office/drawing/2014/main" id="{FEBA1780-C508-4E0C-A873-D69C027469E0}"/>
              </a:ext>
            </a:extLst>
          </p:cNvPr>
          <p:cNvSpPr/>
          <p:nvPr/>
        </p:nvSpPr>
        <p:spPr>
          <a:xfrm>
            <a:off x="471466" y="5331428"/>
            <a:ext cx="11018520" cy="363946"/>
          </a:xfrm>
          <a:prstGeom prst="rect">
            <a:avLst/>
          </a:prstGeom>
        </p:spPr>
        <p:txBody>
          <a:bodyPr wrap="square">
            <a:spAutoFit/>
          </a:bodyPr>
          <a:lstStyle/>
          <a:p>
            <a:r>
              <a:rPr lang="es-AR" dirty="0">
                <a:hlinkClick r:id="rId3"/>
              </a:rPr>
              <a:t>https://docs.microsoft.com/en-us/azure/azure-sql/database/elastic-scale-introduction</a:t>
            </a:r>
            <a:endParaRPr lang="en-US" dirty="0"/>
          </a:p>
        </p:txBody>
      </p:sp>
    </p:spTree>
    <p:extLst>
      <p:ext uri="{BB962C8B-B14F-4D97-AF65-F5344CB8AC3E}">
        <p14:creationId xmlns:p14="http://schemas.microsoft.com/office/powerpoint/2010/main" val="197542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Leverage Consumption Pricing Models</a:t>
            </a:r>
          </a:p>
        </p:txBody>
      </p:sp>
      <p:sp>
        <p:nvSpPr>
          <p:cNvPr id="6" name="Text Placeholder 5"/>
          <p:cNvSpPr>
            <a:spLocks noGrp="1"/>
          </p:cNvSpPr>
          <p:nvPr>
            <p:ph type="body" sz="quarter" idx="10"/>
          </p:nvPr>
        </p:nvSpPr>
        <p:spPr>
          <a:xfrm>
            <a:off x="471466" y="1108734"/>
            <a:ext cx="11423354" cy="4801314"/>
          </a:xfrm>
        </p:spPr>
        <p:txBody>
          <a:bodyPr/>
          <a:lstStyle/>
          <a:p>
            <a:r>
              <a:rPr lang="en-US" sz="3200" b="1" dirty="0"/>
              <a:t>Moving to Serverless: Azure Functions</a:t>
            </a:r>
          </a:p>
          <a:p>
            <a:r>
              <a:rPr lang="en-US" dirty="0"/>
              <a:t>Moving to PaaS services into a true consumption pricing model. </a:t>
            </a:r>
          </a:p>
          <a:p>
            <a:r>
              <a:rPr lang="en-US" dirty="0"/>
              <a:t>Instances of the Azure Functions host are </a:t>
            </a:r>
            <a:r>
              <a:rPr lang="en-US" u="sng" dirty="0"/>
              <a:t>dynamically added </a:t>
            </a:r>
            <a:r>
              <a:rPr lang="en-US" dirty="0"/>
              <a:t>and removed based on the number of incoming events. </a:t>
            </a:r>
          </a:p>
          <a:p>
            <a:r>
              <a:rPr lang="en-US" dirty="0"/>
              <a:t>This serverless plan </a:t>
            </a:r>
            <a:r>
              <a:rPr lang="en-US" u="sng" dirty="0"/>
              <a:t>scales automatically</a:t>
            </a:r>
            <a:r>
              <a:rPr lang="en-US" dirty="0"/>
              <a:t>, and you're </a:t>
            </a:r>
            <a:r>
              <a:rPr lang="en-US" u="sng" dirty="0"/>
              <a:t>charged</a:t>
            </a:r>
            <a:r>
              <a:rPr lang="en-US" dirty="0"/>
              <a:t> for compute resources </a:t>
            </a:r>
            <a:r>
              <a:rPr lang="en-US" u="sng" dirty="0"/>
              <a:t>only when your functions are running</a:t>
            </a:r>
            <a:r>
              <a:rPr lang="en-US" dirty="0"/>
              <a:t>. </a:t>
            </a:r>
          </a:p>
          <a:p>
            <a:r>
              <a:rPr lang="en-US" dirty="0"/>
              <a:t>On a Consumption plan, a function execution times out after a configurable period of time.</a:t>
            </a:r>
          </a:p>
          <a:p>
            <a:r>
              <a:rPr lang="en-US" dirty="0"/>
              <a:t>Billing is based on </a:t>
            </a:r>
            <a:r>
              <a:rPr lang="en-US" u="sng" dirty="0"/>
              <a:t>number of executions</a:t>
            </a:r>
            <a:r>
              <a:rPr lang="en-US" dirty="0"/>
              <a:t>, execution time, and memory used. Billing is aggregated across all functions within a function app.</a:t>
            </a:r>
          </a:p>
        </p:txBody>
      </p:sp>
    </p:spTree>
    <p:extLst>
      <p:ext uri="{BB962C8B-B14F-4D97-AF65-F5344CB8AC3E}">
        <p14:creationId xmlns:p14="http://schemas.microsoft.com/office/powerpoint/2010/main" val="33253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8075744"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solidFill>
                  <a:srgbClr val="505050"/>
                </a:solidFill>
                <a:latin typeface="Segoe UI"/>
              </a:rPr>
              <a:t>Y</a:t>
            </a:r>
            <a:r>
              <a:rPr lang="en-US" dirty="0"/>
              <a:t>ou can take your monitoring capabilities even further by looking deep into your applications to identify performance issues, usage trends, and overall availability of services. By using an application performance management tool, you can better detect and diagnose issues that occur within your web apps and services.</a:t>
            </a:r>
          </a:p>
        </p:txBody>
      </p:sp>
      <p:sp>
        <p:nvSpPr>
          <p:cNvPr id="27" name="Rectangle 26"/>
          <p:cNvSpPr/>
          <p:nvPr/>
        </p:nvSpPr>
        <p:spPr bwMode="auto">
          <a:xfrm>
            <a:off x="8075744" y="2118162"/>
            <a:ext cx="3688166" cy="1310838"/>
          </a:xfrm>
          <a:prstGeom prst="rect">
            <a:avLst/>
          </a:prstGeom>
          <a:solidFill>
            <a:schemeClr val="accent1"/>
          </a:solidFill>
        </p:spPr>
        <p:txBody>
          <a:bodyPr vert="horz" wrap="square" lIns="91440" tIns="45720" rIns="91440" bIns="45720" rtlCol="0" anchor="ctr">
            <a:noAutofit/>
          </a:bodyPr>
          <a:lstStyle/>
          <a:p>
            <a:pPr lvl="0" algn="ctr" defTabSz="932742">
              <a:spcBef>
                <a:spcPct val="20000"/>
              </a:spcBef>
              <a:buSzPct val="90000"/>
              <a:defRPr/>
            </a:pPr>
            <a:r>
              <a:rPr lang="en-US" sz="2000" dirty="0">
                <a:solidFill>
                  <a:prstClr val="white"/>
                </a:solidFill>
                <a:latin typeface="Segoe UI Semibold" panose="020B0702040204020203" pitchFamily="34" charset="0"/>
                <a:cs typeface="Segoe UI Semibold" panose="020B0702040204020203" pitchFamily="34" charset="0"/>
              </a:rPr>
              <a:t>Deep application </a:t>
            </a:r>
          </a:p>
          <a:p>
            <a:pPr lvl="0" algn="ctr" defTabSz="932742">
              <a:spcBef>
                <a:spcPct val="20000"/>
              </a:spcBef>
              <a:buSzPct val="90000"/>
              <a:defRPr/>
            </a:pPr>
            <a:r>
              <a:rPr lang="en-US" sz="2000" dirty="0">
                <a:solidFill>
                  <a:prstClr val="white"/>
                </a:solidFill>
                <a:latin typeface="Segoe UI Semibold" panose="020B0702040204020203" pitchFamily="34" charset="0"/>
                <a:cs typeface="Segoe UI Semibold" panose="020B0702040204020203" pitchFamily="34" charset="0"/>
              </a:rPr>
              <a:t>monitoring</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p:cNvSpPr/>
          <p:nvPr/>
        </p:nvSpPr>
        <p:spPr bwMode="auto">
          <a:xfrm>
            <a:off x="4228372"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sz="1700" dirty="0"/>
              <a:t>For typical IaaS workloads, there's more metrics and diagnostic information to gather from the network or operating systems. Pulling information from SQL Server to ensure it's properly configured, to analyzing free disk space across all the servers in your environment are all examples where </a:t>
            </a:r>
            <a:r>
              <a:rPr lang="en-US" sz="1700" b="1" dirty="0">
                <a:solidFill>
                  <a:srgbClr val="FF0000"/>
                </a:solidFill>
              </a:rPr>
              <a:t>Log Analytics can provide deep insights.</a:t>
            </a:r>
            <a:endParaRPr kumimoji="0" lang="en-US" sz="17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26" name="Rectangle 25"/>
          <p:cNvSpPr/>
          <p:nvPr/>
        </p:nvSpPr>
        <p:spPr bwMode="auto">
          <a:xfrm>
            <a:off x="4228372" y="2118162"/>
            <a:ext cx="3688166" cy="1310838"/>
          </a:xfrm>
          <a:prstGeom prst="rect">
            <a:avLst/>
          </a:prstGeom>
          <a:solidFill>
            <a:schemeClr val="tx2"/>
          </a:solidFill>
        </p:spPr>
        <p:txBody>
          <a:bodyPr vert="horz" wrap="square" lIns="91440" tIns="45720" rIns="91440" bIns="45720" rtlCol="0" anchor="ctr">
            <a:noAutofit/>
          </a:bodyPr>
          <a:lstStyle/>
          <a:p>
            <a:pPr lvl="0" algn="ctr" defTabSz="932742">
              <a:spcBef>
                <a:spcPct val="20000"/>
              </a:spcBef>
              <a:buSzPct val="90000"/>
              <a:defRPr/>
            </a:pPr>
            <a:r>
              <a:rPr lang="en-GB" sz="2000" dirty="0">
                <a:solidFill>
                  <a:prstClr val="white"/>
                </a:solidFill>
                <a:latin typeface="Segoe UI Semibold" panose="020B0702040204020203" pitchFamily="34" charset="0"/>
                <a:cs typeface="Segoe UI Semibold" panose="020B0702040204020203" pitchFamily="34" charset="0"/>
              </a:rPr>
              <a:t>Deep infrastructure monitoring</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bwMode="auto">
          <a:xfrm>
            <a:off x="378816"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Core monitoring provides fundamental, required monitoring across Azure resources and gives you visibility into four key core monitoring areas:</a:t>
            </a:r>
          </a:p>
          <a:p>
            <a:pPr marL="285750" lvl="0" indent="-285750">
              <a:buFont typeface="Arial" panose="020B0604020202020204" pitchFamily="34" charset="0"/>
              <a:buChar char="•"/>
            </a:pPr>
            <a:r>
              <a:rPr lang="en-US" dirty="0">
                <a:solidFill>
                  <a:srgbClr val="505050"/>
                </a:solidFill>
              </a:rPr>
              <a:t>Activity logging</a:t>
            </a:r>
          </a:p>
          <a:p>
            <a:pPr marL="285750" lvl="0" indent="-285750">
              <a:buFont typeface="Arial" panose="020B0604020202020204" pitchFamily="34" charset="0"/>
              <a:buChar char="•"/>
            </a:pPr>
            <a:r>
              <a:rPr lang="en-US" dirty="0">
                <a:solidFill>
                  <a:srgbClr val="505050"/>
                </a:solidFill>
              </a:rPr>
              <a:t>Health of cloud services</a:t>
            </a:r>
          </a:p>
          <a:p>
            <a:pPr marL="285750" lvl="0" indent="-285750">
              <a:buFont typeface="Arial" panose="020B0604020202020204" pitchFamily="34" charset="0"/>
              <a:buChar char="•"/>
            </a:pPr>
            <a:r>
              <a:rPr lang="en-US" dirty="0">
                <a:solidFill>
                  <a:srgbClr val="505050"/>
                </a:solidFill>
              </a:rPr>
              <a:t>Metrics and diagnostics</a:t>
            </a:r>
          </a:p>
          <a:p>
            <a:pPr marL="285750" lvl="0" indent="-285750">
              <a:buFont typeface="Arial" panose="020B0604020202020204" pitchFamily="34" charset="0"/>
              <a:buChar char="•"/>
            </a:pPr>
            <a:r>
              <a:rPr lang="en-US" dirty="0">
                <a:solidFill>
                  <a:srgbClr val="505050"/>
                </a:solidFill>
              </a:rPr>
              <a:t>Recommendations on best practices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p:cNvSpPr/>
          <p:nvPr/>
        </p:nvSpPr>
        <p:spPr bwMode="auto">
          <a:xfrm>
            <a:off x="378816" y="2118162"/>
            <a:ext cx="3688166"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Core Monitoring</a:t>
            </a:r>
          </a:p>
        </p:txBody>
      </p:sp>
      <p:sp>
        <p:nvSpPr>
          <p:cNvPr id="97" name="Text Placeholder 4"/>
          <p:cNvSpPr txBox="1">
            <a:spLocks/>
          </p:cNvSpPr>
          <p:nvPr/>
        </p:nvSpPr>
        <p:spPr>
          <a:xfrm>
            <a:off x="333910" y="1062945"/>
            <a:ext cx="11430000" cy="113877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Monitoring is the act of collecting and analyzing data to determine the performance, health, and availability of your business application and the resources that it depends 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p:txBody>
          <a:bodyPr/>
          <a:lstStyle/>
          <a:p>
            <a:r>
              <a:rPr lang="en-US" sz="4000" dirty="0"/>
              <a:t>Monitoring and Analytics to gain Operational Insights</a:t>
            </a:r>
          </a:p>
        </p:txBody>
      </p:sp>
    </p:spTree>
    <p:extLst>
      <p:ext uri="{BB962C8B-B14F-4D97-AF65-F5344CB8AC3E}">
        <p14:creationId xmlns:p14="http://schemas.microsoft.com/office/powerpoint/2010/main" val="7981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2522</Words>
  <Application>Microsoft Office PowerPoint</Application>
  <PresentationFormat>Widescreen</PresentationFormat>
  <Paragraphs>257</Paragraphs>
  <Slides>20</Slides>
  <Notes>18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DP-201T06:  Designing for  Efficiency and Operations</vt:lpstr>
      <vt:lpstr>Lesson Objectives</vt:lpstr>
      <vt:lpstr>Maximize your Cloud Spend</vt:lpstr>
      <vt:lpstr>Maximize your Cloud Spend</vt:lpstr>
      <vt:lpstr>Optimizing Azure SQL Database Costs</vt:lpstr>
      <vt:lpstr>Database Dynamic Scaling</vt:lpstr>
      <vt:lpstr>Alternative scale methods</vt:lpstr>
      <vt:lpstr>Leverage Consumption Pricing Models</vt:lpstr>
      <vt:lpstr>Monitoring and Analytics to gain Operational Insights</vt:lpstr>
      <vt:lpstr>Automation to Reduce Effort and Error</vt:lpstr>
      <vt:lpstr>Azure Automation</vt:lpstr>
      <vt:lpstr>Lab: Designing for Efficiency and Operations</vt:lpstr>
      <vt:lpstr>Lab overview</vt:lpstr>
      <vt:lpstr>Lab scenario</vt:lpstr>
      <vt:lpstr>Lab review</vt:lpstr>
      <vt:lpstr>Lab 6 – Designing for Efficiency and Operations</vt:lpstr>
      <vt:lpstr>Lab 6 – Designing for Efficiency and Operations</vt:lpstr>
      <vt:lpstr>Lab 6 – Designing for Efficiency and Operations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2020-06-17T01:07:16Z</dcterms:created>
  <dcterms:modified xsi:type="dcterms:W3CDTF">2020-11-09T12:01:12Z</dcterms:modified>
</cp:coreProperties>
</file>